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353" r:id="rId2"/>
    <p:sldId id="354" r:id="rId3"/>
    <p:sldId id="258" r:id="rId4"/>
    <p:sldId id="259" r:id="rId5"/>
    <p:sldId id="260" r:id="rId6"/>
    <p:sldId id="261" r:id="rId7"/>
    <p:sldId id="355" r:id="rId8"/>
    <p:sldId id="265" r:id="rId9"/>
    <p:sldId id="267" r:id="rId10"/>
    <p:sldId id="269" r:id="rId11"/>
    <p:sldId id="268" r:id="rId12"/>
    <p:sldId id="256" r:id="rId13"/>
    <p:sldId id="291" r:id="rId14"/>
    <p:sldId id="298" r:id="rId15"/>
    <p:sldId id="300" r:id="rId16"/>
    <p:sldId id="301" r:id="rId17"/>
    <p:sldId id="341" r:id="rId18"/>
    <p:sldId id="306" r:id="rId19"/>
    <p:sldId id="257" r:id="rId20"/>
    <p:sldId id="292" r:id="rId21"/>
    <p:sldId id="270" r:id="rId22"/>
    <p:sldId id="296" r:id="rId23"/>
    <p:sldId id="307" r:id="rId24"/>
    <p:sldId id="308" r:id="rId25"/>
    <p:sldId id="262" r:id="rId26"/>
    <p:sldId id="309" r:id="rId27"/>
    <p:sldId id="277" r:id="rId28"/>
    <p:sldId id="316" r:id="rId29"/>
    <p:sldId id="320" r:id="rId30"/>
    <p:sldId id="318" r:id="rId31"/>
    <p:sldId id="319" r:id="rId32"/>
    <p:sldId id="314" r:id="rId33"/>
    <p:sldId id="322" r:id="rId34"/>
    <p:sldId id="321" r:id="rId35"/>
    <p:sldId id="315" r:id="rId36"/>
    <p:sldId id="324" r:id="rId37"/>
    <p:sldId id="323" r:id="rId38"/>
    <p:sldId id="335" r:id="rId39"/>
    <p:sldId id="342" r:id="rId40"/>
    <p:sldId id="337" r:id="rId41"/>
    <p:sldId id="336" r:id="rId42"/>
    <p:sldId id="331" r:id="rId43"/>
    <p:sldId id="334" r:id="rId44"/>
    <p:sldId id="338" r:id="rId45"/>
    <p:sldId id="343" r:id="rId46"/>
    <p:sldId id="339" r:id="rId47"/>
    <p:sldId id="340" r:id="rId48"/>
    <p:sldId id="344" r:id="rId49"/>
    <p:sldId id="345" r:id="rId50"/>
    <p:sldId id="346" r:id="rId51"/>
    <p:sldId id="347" r:id="rId52"/>
    <p:sldId id="348" r:id="rId53"/>
    <p:sldId id="349" r:id="rId54"/>
    <p:sldId id="350" r:id="rId55"/>
    <p:sldId id="351" r:id="rId56"/>
    <p:sldId id="35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30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FFF"/>
    <a:srgbClr val="0433FF"/>
    <a:srgbClr val="749730"/>
    <a:srgbClr val="B65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p:restoredTop sz="76765"/>
  </p:normalViewPr>
  <p:slideViewPr>
    <p:cSldViewPr snapToGrid="0">
      <p:cViewPr varScale="1">
        <p:scale>
          <a:sx n="103" d="100"/>
          <a:sy n="103" d="100"/>
        </p:scale>
        <p:origin x="880" y="176"/>
      </p:cViewPr>
      <p:guideLst>
        <p:guide orient="horz" pos="1200"/>
        <p:guide pos="30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602DB-B740-4145-A717-37CADEA7BF71}"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628F4-AC6A-0C4E-8B84-F1B6FD85D90C}" type="slidenum">
              <a:rPr lang="en-US" smtClean="0"/>
              <a:t>‹#›</a:t>
            </a:fld>
            <a:endParaRPr lang="en-US"/>
          </a:p>
        </p:txBody>
      </p:sp>
    </p:spTree>
    <p:extLst>
      <p:ext uri="{BB962C8B-B14F-4D97-AF65-F5344CB8AC3E}">
        <p14:creationId xmlns:p14="http://schemas.microsoft.com/office/powerpoint/2010/main" val="3290631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Residual land carbon sink</a:t>
            </a:r>
          </a:p>
        </p:txBody>
      </p:sp>
      <p:sp>
        <p:nvSpPr>
          <p:cNvPr id="4" name="Slide Number Placeholder 3"/>
          <p:cNvSpPr>
            <a:spLocks noGrp="1"/>
          </p:cNvSpPr>
          <p:nvPr>
            <p:ph type="sldNum" sz="quarter" idx="5"/>
          </p:nvPr>
        </p:nvSpPr>
        <p:spPr/>
        <p:txBody>
          <a:bodyPr/>
          <a:lstStyle/>
          <a:p>
            <a:fld id="{BF2628F4-AC6A-0C4E-8B84-F1B6FD85D90C}" type="slidenum">
              <a:rPr lang="en-US" smtClean="0"/>
              <a:t>4</a:t>
            </a:fld>
            <a:endParaRPr lang="en-US"/>
          </a:p>
        </p:txBody>
      </p:sp>
    </p:spTree>
    <p:extLst>
      <p:ext uri="{BB962C8B-B14F-4D97-AF65-F5344CB8AC3E}">
        <p14:creationId xmlns:p14="http://schemas.microsoft.com/office/powerpoint/2010/main" val="3690392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work from our lab has also shown that plant responses to nitrogen addition are dependent on climate, with stronger positive leaf nitrogen content responses to nitrogen addition in regions with dry and cold climates.</a:t>
            </a:r>
          </a:p>
          <a:p>
            <a:endParaRPr lang="en-US" dirty="0"/>
          </a:p>
          <a:p>
            <a:r>
              <a:rPr lang="en-US" dirty="0"/>
              <a:t>This work suggests that stronger responses to nutrient addition may be apparent when demand for soil nutrients are greatest.</a:t>
            </a:r>
          </a:p>
          <a:p>
            <a:endParaRPr lang="en-US" dirty="0"/>
          </a:p>
          <a:p>
            <a:r>
              <a:rPr lang="en-US" dirty="0"/>
              <a:t>In dry regions, plants can maintain photosynthesis by increasing nutrient uptake and allocation to photosynthetic enzymes to make up for reduced water uptake</a:t>
            </a:r>
          </a:p>
          <a:p>
            <a:endParaRPr lang="en-US" dirty="0"/>
          </a:p>
          <a:p>
            <a:r>
              <a:rPr lang="en-US" dirty="0"/>
              <a:t>Similarly, decreased enzymatic speed under low temperatures increases demand to build and maintain photosynthetic enzymes to achieve a optimize photosynthesis at a given light level.</a:t>
            </a:r>
          </a:p>
        </p:txBody>
      </p:sp>
      <p:sp>
        <p:nvSpPr>
          <p:cNvPr id="4" name="Slide Number Placeholder 3"/>
          <p:cNvSpPr>
            <a:spLocks noGrp="1"/>
          </p:cNvSpPr>
          <p:nvPr>
            <p:ph type="sldNum" sz="quarter" idx="5"/>
          </p:nvPr>
        </p:nvSpPr>
        <p:spPr/>
        <p:txBody>
          <a:bodyPr/>
          <a:lstStyle/>
          <a:p>
            <a:fld id="{BF2628F4-AC6A-0C4E-8B84-F1B6FD85D90C}" type="slidenum">
              <a:rPr lang="en-US" smtClean="0"/>
              <a:t>20</a:t>
            </a:fld>
            <a:endParaRPr lang="en-US"/>
          </a:p>
        </p:txBody>
      </p:sp>
    </p:spTree>
    <p:extLst>
      <p:ext uri="{BB962C8B-B14F-4D97-AF65-F5344CB8AC3E}">
        <p14:creationId xmlns:p14="http://schemas.microsoft.com/office/powerpoint/2010/main" val="1622936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 know a fair bit about plant responses to nitrogen availability. </a:t>
            </a:r>
          </a:p>
          <a:p>
            <a:endParaRPr lang="en-US" dirty="0"/>
          </a:p>
          <a:p>
            <a:r>
              <a:rPr lang="en-US" dirty="0"/>
              <a:t>But what about the role of phosphorus?</a:t>
            </a:r>
          </a:p>
          <a:p>
            <a:endParaRPr lang="en-US" dirty="0"/>
          </a:p>
          <a:p>
            <a:r>
              <a:rPr lang="en-US" dirty="0"/>
              <a:t>As with nitrogen, phosphorus plays important roles in energy metabolism, carbon export, and biomass allocation to root tissues</a:t>
            </a:r>
          </a:p>
          <a:p>
            <a:endParaRPr lang="en-US" dirty="0"/>
          </a:p>
          <a:p>
            <a:r>
              <a:rPr lang="en-US" dirty="0"/>
              <a:t>As such, one might expect plants to respond to changes in phosphorus availability in a similar manner as nitrogen</a:t>
            </a:r>
          </a:p>
        </p:txBody>
      </p:sp>
      <p:sp>
        <p:nvSpPr>
          <p:cNvPr id="4" name="Slide Number Placeholder 3"/>
          <p:cNvSpPr>
            <a:spLocks noGrp="1"/>
          </p:cNvSpPr>
          <p:nvPr>
            <p:ph type="sldNum" sz="quarter" idx="5"/>
          </p:nvPr>
        </p:nvSpPr>
        <p:spPr/>
        <p:txBody>
          <a:bodyPr/>
          <a:lstStyle/>
          <a:p>
            <a:fld id="{BF2628F4-AC6A-0C4E-8B84-F1B6FD85D90C}" type="slidenum">
              <a:rPr lang="en-US" smtClean="0"/>
              <a:t>21</a:t>
            </a:fld>
            <a:endParaRPr lang="en-US"/>
          </a:p>
        </p:txBody>
      </p:sp>
    </p:spTree>
    <p:extLst>
      <p:ext uri="{BB962C8B-B14F-4D97-AF65-F5344CB8AC3E}">
        <p14:creationId xmlns:p14="http://schemas.microsoft.com/office/powerpoint/2010/main" val="373542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if nitrogen and phosphorus similarly modify plant traits, then it would make sense that these nutrients might interact to modify plant </a:t>
            </a:r>
            <a:r>
              <a:rPr lang="en-US" dirty="0" err="1"/>
              <a:t>ecophysiological</a:t>
            </a:r>
            <a:r>
              <a:rPr lang="en-US" dirty="0"/>
              <a:t> traits across time and space</a:t>
            </a:r>
          </a:p>
          <a:p>
            <a:endParaRPr lang="en-US" dirty="0"/>
          </a:p>
          <a:p>
            <a:r>
              <a:rPr lang="en-US" dirty="0"/>
              <a:t>This may be particularly apparent in regions where traits are </a:t>
            </a:r>
            <a:r>
              <a:rPr lang="en-US" dirty="0" err="1"/>
              <a:t>colimited</a:t>
            </a:r>
            <a:r>
              <a:rPr lang="en-US" dirty="0"/>
              <a:t> by nitrogen and phosphorus, noted in this map through light blue and red shades.</a:t>
            </a:r>
          </a:p>
        </p:txBody>
      </p:sp>
      <p:sp>
        <p:nvSpPr>
          <p:cNvPr id="4" name="Slide Number Placeholder 3"/>
          <p:cNvSpPr>
            <a:spLocks noGrp="1"/>
          </p:cNvSpPr>
          <p:nvPr>
            <p:ph type="sldNum" sz="quarter" idx="5"/>
          </p:nvPr>
        </p:nvSpPr>
        <p:spPr/>
        <p:txBody>
          <a:bodyPr/>
          <a:lstStyle/>
          <a:p>
            <a:fld id="{BF2628F4-AC6A-0C4E-8B84-F1B6FD85D90C}" type="slidenum">
              <a:rPr lang="en-US" smtClean="0"/>
              <a:t>22</a:t>
            </a:fld>
            <a:endParaRPr lang="en-US"/>
          </a:p>
        </p:txBody>
      </p:sp>
    </p:spTree>
    <p:extLst>
      <p:ext uri="{BB962C8B-B14F-4D97-AF65-F5344CB8AC3E}">
        <p14:creationId xmlns:p14="http://schemas.microsoft.com/office/powerpoint/2010/main" val="3805173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there is some evidence to suggest that leaf nitrogen-photosynthesis relationships may at least be partially modified by phosphorus</a:t>
            </a:r>
          </a:p>
        </p:txBody>
      </p:sp>
      <p:sp>
        <p:nvSpPr>
          <p:cNvPr id="4" name="Slide Number Placeholder 3"/>
          <p:cNvSpPr>
            <a:spLocks noGrp="1"/>
          </p:cNvSpPr>
          <p:nvPr>
            <p:ph type="sldNum" sz="quarter" idx="5"/>
          </p:nvPr>
        </p:nvSpPr>
        <p:spPr/>
        <p:txBody>
          <a:bodyPr/>
          <a:lstStyle/>
          <a:p>
            <a:fld id="{BF2628F4-AC6A-0C4E-8B84-F1B6FD85D90C}" type="slidenum">
              <a:rPr lang="en-US" smtClean="0"/>
              <a:t>23</a:t>
            </a:fld>
            <a:endParaRPr lang="en-US"/>
          </a:p>
        </p:txBody>
      </p:sp>
    </p:spTree>
    <p:extLst>
      <p:ext uri="{BB962C8B-B14F-4D97-AF65-F5344CB8AC3E}">
        <p14:creationId xmlns:p14="http://schemas.microsoft.com/office/powerpoint/2010/main" val="146654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main objective of this work, as we currently lack broad data syntheses that assess the role of phosphorus availability (individually and in combination with nitrogen availability) on plant </a:t>
            </a:r>
            <a:r>
              <a:rPr lang="en-US" dirty="0" err="1"/>
              <a:t>ecophysiological</a:t>
            </a:r>
            <a:r>
              <a:rPr lang="en-US" dirty="0"/>
              <a:t> traits</a:t>
            </a:r>
          </a:p>
        </p:txBody>
      </p:sp>
      <p:sp>
        <p:nvSpPr>
          <p:cNvPr id="4" name="Slide Number Placeholder 3"/>
          <p:cNvSpPr>
            <a:spLocks noGrp="1"/>
          </p:cNvSpPr>
          <p:nvPr>
            <p:ph type="sldNum" sz="quarter" idx="5"/>
          </p:nvPr>
        </p:nvSpPr>
        <p:spPr/>
        <p:txBody>
          <a:bodyPr/>
          <a:lstStyle/>
          <a:p>
            <a:fld id="{BF2628F4-AC6A-0C4E-8B84-F1B6FD85D90C}" type="slidenum">
              <a:rPr lang="en-US" smtClean="0"/>
              <a:t>24</a:t>
            </a:fld>
            <a:endParaRPr lang="en-US"/>
          </a:p>
        </p:txBody>
      </p:sp>
    </p:spTree>
    <p:extLst>
      <p:ext uri="{BB962C8B-B14F-4D97-AF65-F5344CB8AC3E}">
        <p14:creationId xmlns:p14="http://schemas.microsoft.com/office/powerpoint/2010/main" val="4289913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conducted a meta-analysis where we collected data from nutrient addition experiments that added nitrogen and phosphorus in a full-factorial design.</a:t>
            </a:r>
          </a:p>
          <a:p>
            <a:endParaRPr lang="en-US" dirty="0"/>
          </a:p>
          <a:p>
            <a:r>
              <a:rPr lang="en-US" dirty="0"/>
              <a:t>There were a few criteria for experiments to be included in the meta-analysis:</a:t>
            </a:r>
          </a:p>
          <a:p>
            <a:endParaRPr lang="en-US" dirty="0"/>
          </a:p>
          <a:p>
            <a:r>
              <a:rPr lang="en-US" dirty="0"/>
              <a:t>Experiments must have a clear replication scheme and measure a relevant leaf or whole-plant </a:t>
            </a:r>
            <a:r>
              <a:rPr lang="en-US" dirty="0" err="1"/>
              <a:t>ecophysiological</a:t>
            </a:r>
            <a:r>
              <a:rPr lang="en-US" dirty="0"/>
              <a:t> trait.</a:t>
            </a:r>
          </a:p>
        </p:txBody>
      </p:sp>
      <p:sp>
        <p:nvSpPr>
          <p:cNvPr id="4" name="Slide Number Placeholder 3"/>
          <p:cNvSpPr>
            <a:spLocks noGrp="1"/>
          </p:cNvSpPr>
          <p:nvPr>
            <p:ph type="sldNum" sz="quarter" idx="5"/>
          </p:nvPr>
        </p:nvSpPr>
        <p:spPr/>
        <p:txBody>
          <a:bodyPr/>
          <a:lstStyle/>
          <a:p>
            <a:fld id="{BF2628F4-AC6A-0C4E-8B84-F1B6FD85D90C}" type="slidenum">
              <a:rPr lang="en-US" smtClean="0"/>
              <a:t>25</a:t>
            </a:fld>
            <a:endParaRPr lang="en-US"/>
          </a:p>
        </p:txBody>
      </p:sp>
    </p:spTree>
    <p:extLst>
      <p:ext uri="{BB962C8B-B14F-4D97-AF65-F5344CB8AC3E}">
        <p14:creationId xmlns:p14="http://schemas.microsoft.com/office/powerpoint/2010/main" val="605645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effort resulted in 85 studies. 78 of these studies were field experiments, 6 were greenhouse, and 1 was a growth chamber experiment.</a:t>
            </a:r>
          </a:p>
          <a:p>
            <a:endParaRPr lang="en-US" dirty="0"/>
          </a:p>
          <a:p>
            <a:r>
              <a:rPr lang="en-US" dirty="0"/>
              <a:t>Of the field experiments, we treated site as an independent experiment, rendering 166 sites that spanned a diverse climate gradient</a:t>
            </a:r>
          </a:p>
        </p:txBody>
      </p:sp>
      <p:sp>
        <p:nvSpPr>
          <p:cNvPr id="4" name="Slide Number Placeholder 3"/>
          <p:cNvSpPr>
            <a:spLocks noGrp="1"/>
          </p:cNvSpPr>
          <p:nvPr>
            <p:ph type="sldNum" sz="quarter" idx="5"/>
          </p:nvPr>
        </p:nvSpPr>
        <p:spPr/>
        <p:txBody>
          <a:bodyPr/>
          <a:lstStyle/>
          <a:p>
            <a:fld id="{BF2628F4-AC6A-0C4E-8B84-F1B6FD85D90C}" type="slidenum">
              <a:rPr lang="en-US" smtClean="0"/>
              <a:t>26</a:t>
            </a:fld>
            <a:endParaRPr lang="en-US"/>
          </a:p>
        </p:txBody>
      </p:sp>
    </p:spTree>
    <p:extLst>
      <p:ext uri="{BB962C8B-B14F-4D97-AF65-F5344CB8AC3E}">
        <p14:creationId xmlns:p14="http://schemas.microsoft.com/office/powerpoint/2010/main" val="316821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ask the following questions:</a:t>
            </a:r>
          </a:p>
        </p:txBody>
      </p:sp>
      <p:sp>
        <p:nvSpPr>
          <p:cNvPr id="4" name="Slide Number Placeholder 3"/>
          <p:cNvSpPr>
            <a:spLocks noGrp="1"/>
          </p:cNvSpPr>
          <p:nvPr>
            <p:ph type="sldNum" sz="quarter" idx="5"/>
          </p:nvPr>
        </p:nvSpPr>
        <p:spPr/>
        <p:txBody>
          <a:bodyPr/>
          <a:lstStyle/>
          <a:p>
            <a:fld id="{BF2628F4-AC6A-0C4E-8B84-F1B6FD85D90C}" type="slidenum">
              <a:rPr lang="en-US" smtClean="0"/>
              <a:t>27</a:t>
            </a:fld>
            <a:endParaRPr lang="en-US"/>
          </a:p>
        </p:txBody>
      </p:sp>
    </p:spTree>
    <p:extLst>
      <p:ext uri="{BB962C8B-B14F-4D97-AF65-F5344CB8AC3E}">
        <p14:creationId xmlns:p14="http://schemas.microsoft.com/office/powerpoint/2010/main" val="2516057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hop right into our first question.</a:t>
            </a:r>
          </a:p>
          <a:p>
            <a:endParaRPr lang="en-US" dirty="0"/>
          </a:p>
          <a:p>
            <a:r>
              <a:rPr lang="en-US" dirty="0"/>
              <a:t>To orient you with how these plots are arranged:</a:t>
            </a:r>
          </a:p>
          <a:p>
            <a:r>
              <a:rPr lang="en-US" dirty="0"/>
              <a:t> - effect sizes of a given nutrient treatment on the x-axis, represented as percent change</a:t>
            </a:r>
          </a:p>
          <a:p>
            <a:r>
              <a:rPr lang="en-US" dirty="0"/>
              <a:t> - traits on the y-axis</a:t>
            </a:r>
          </a:p>
          <a:p>
            <a:r>
              <a:rPr lang="en-US" dirty="0"/>
              <a:t> - meta-analytic mean as big points with 95% confidence intervals as error bars</a:t>
            </a:r>
          </a:p>
          <a:p>
            <a:r>
              <a:rPr lang="en-US" dirty="0"/>
              <a:t> - number of observations in parentheses with a note on whether a given effect is significantly different from zero </a:t>
            </a:r>
          </a:p>
        </p:txBody>
      </p:sp>
      <p:sp>
        <p:nvSpPr>
          <p:cNvPr id="4" name="Slide Number Placeholder 3"/>
          <p:cNvSpPr>
            <a:spLocks noGrp="1"/>
          </p:cNvSpPr>
          <p:nvPr>
            <p:ph type="sldNum" sz="quarter" idx="5"/>
          </p:nvPr>
        </p:nvSpPr>
        <p:spPr/>
        <p:txBody>
          <a:bodyPr/>
          <a:lstStyle/>
          <a:p>
            <a:fld id="{BF2628F4-AC6A-0C4E-8B84-F1B6FD85D90C}" type="slidenum">
              <a:rPr lang="en-US" smtClean="0"/>
              <a:t>28</a:t>
            </a:fld>
            <a:endParaRPr lang="en-US"/>
          </a:p>
        </p:txBody>
      </p:sp>
    </p:spTree>
    <p:extLst>
      <p:ext uri="{BB962C8B-B14F-4D97-AF65-F5344CB8AC3E}">
        <p14:creationId xmlns:p14="http://schemas.microsoft.com/office/powerpoint/2010/main" val="3533461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addition increases leaf N content on a mass- and area-basis, but does not alter leaf phosphorus content</a:t>
            </a:r>
          </a:p>
        </p:txBody>
      </p:sp>
      <p:sp>
        <p:nvSpPr>
          <p:cNvPr id="4" name="Slide Number Placeholder 3"/>
          <p:cNvSpPr>
            <a:spLocks noGrp="1"/>
          </p:cNvSpPr>
          <p:nvPr>
            <p:ph type="sldNum" sz="quarter" idx="5"/>
          </p:nvPr>
        </p:nvSpPr>
        <p:spPr/>
        <p:txBody>
          <a:bodyPr/>
          <a:lstStyle/>
          <a:p>
            <a:fld id="{BF2628F4-AC6A-0C4E-8B84-F1B6FD85D90C}" type="slidenum">
              <a:rPr lang="en-US" smtClean="0"/>
              <a:t>29</a:t>
            </a:fld>
            <a:endParaRPr lang="en-US"/>
          </a:p>
        </p:txBody>
      </p:sp>
    </p:spTree>
    <p:extLst>
      <p:ext uri="{BB962C8B-B14F-4D97-AF65-F5344CB8AC3E}">
        <p14:creationId xmlns:p14="http://schemas.microsoft.com/office/powerpoint/2010/main" val="403187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2628F4-AC6A-0C4E-8B84-F1B6FD85D90C}" type="slidenum">
              <a:rPr lang="en-US" smtClean="0"/>
              <a:t>12</a:t>
            </a:fld>
            <a:endParaRPr lang="en-US"/>
          </a:p>
        </p:txBody>
      </p:sp>
    </p:spTree>
    <p:extLst>
      <p:ext uri="{BB962C8B-B14F-4D97-AF65-F5344CB8AC3E}">
        <p14:creationId xmlns:p14="http://schemas.microsoft.com/office/powerpoint/2010/main" val="1549535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addition does not modify any index of photosynthesis, photosynthetic capacity, or resource use efficiency</a:t>
            </a:r>
          </a:p>
        </p:txBody>
      </p:sp>
      <p:sp>
        <p:nvSpPr>
          <p:cNvPr id="4" name="Slide Number Placeholder 3"/>
          <p:cNvSpPr>
            <a:spLocks noGrp="1"/>
          </p:cNvSpPr>
          <p:nvPr>
            <p:ph type="sldNum" sz="quarter" idx="5"/>
          </p:nvPr>
        </p:nvSpPr>
        <p:spPr/>
        <p:txBody>
          <a:bodyPr/>
          <a:lstStyle/>
          <a:p>
            <a:fld id="{BF2628F4-AC6A-0C4E-8B84-F1B6FD85D90C}" type="slidenum">
              <a:rPr lang="en-US" smtClean="0"/>
              <a:t>30</a:t>
            </a:fld>
            <a:endParaRPr lang="en-US"/>
          </a:p>
        </p:txBody>
      </p:sp>
    </p:spTree>
    <p:extLst>
      <p:ext uri="{BB962C8B-B14F-4D97-AF65-F5344CB8AC3E}">
        <p14:creationId xmlns:p14="http://schemas.microsoft.com/office/powerpoint/2010/main" val="3903261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N addition increases aboveground biomass and does not change belowground biomass</a:t>
            </a:r>
          </a:p>
          <a:p>
            <a:endParaRPr lang="en-US" dirty="0"/>
          </a:p>
          <a:p>
            <a:r>
              <a:rPr lang="en-US" dirty="0"/>
              <a:t>Leads to a reduction in the root mass fraction and </a:t>
            </a:r>
            <a:r>
              <a:rPr lang="en-US" dirty="0" err="1"/>
              <a:t>root:shoot</a:t>
            </a:r>
            <a:r>
              <a:rPr lang="en-US" dirty="0"/>
              <a:t> ratio</a:t>
            </a:r>
          </a:p>
        </p:txBody>
      </p:sp>
      <p:sp>
        <p:nvSpPr>
          <p:cNvPr id="4" name="Slide Number Placeholder 3"/>
          <p:cNvSpPr>
            <a:spLocks noGrp="1"/>
          </p:cNvSpPr>
          <p:nvPr>
            <p:ph type="sldNum" sz="quarter" idx="5"/>
          </p:nvPr>
        </p:nvSpPr>
        <p:spPr/>
        <p:txBody>
          <a:bodyPr/>
          <a:lstStyle/>
          <a:p>
            <a:fld id="{BF2628F4-AC6A-0C4E-8B84-F1B6FD85D90C}" type="slidenum">
              <a:rPr lang="en-US" smtClean="0"/>
              <a:t>31</a:t>
            </a:fld>
            <a:endParaRPr lang="en-US"/>
          </a:p>
        </p:txBody>
      </p:sp>
    </p:spTree>
    <p:extLst>
      <p:ext uri="{BB962C8B-B14F-4D97-AF65-F5344CB8AC3E}">
        <p14:creationId xmlns:p14="http://schemas.microsoft.com/office/powerpoint/2010/main" val="4010857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Opposite from N addition, P addition increased leaf P content and did not change leaf N content</a:t>
            </a:r>
          </a:p>
        </p:txBody>
      </p:sp>
      <p:sp>
        <p:nvSpPr>
          <p:cNvPr id="4" name="Slide Number Placeholder 3"/>
          <p:cNvSpPr>
            <a:spLocks noGrp="1"/>
          </p:cNvSpPr>
          <p:nvPr>
            <p:ph type="sldNum" sz="quarter" idx="5"/>
          </p:nvPr>
        </p:nvSpPr>
        <p:spPr/>
        <p:txBody>
          <a:bodyPr/>
          <a:lstStyle/>
          <a:p>
            <a:fld id="{BF2628F4-AC6A-0C4E-8B84-F1B6FD85D90C}" type="slidenum">
              <a:rPr lang="en-US" smtClean="0"/>
              <a:t>32</a:t>
            </a:fld>
            <a:endParaRPr lang="en-US"/>
          </a:p>
        </p:txBody>
      </p:sp>
    </p:spTree>
    <p:extLst>
      <p:ext uri="{BB962C8B-B14F-4D97-AF65-F5344CB8AC3E}">
        <p14:creationId xmlns:p14="http://schemas.microsoft.com/office/powerpoint/2010/main" val="174615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addition still had no general effect on photosynthesis, photosynthetic capacity, or resource use efficiencies</a:t>
            </a:r>
          </a:p>
        </p:txBody>
      </p:sp>
      <p:sp>
        <p:nvSpPr>
          <p:cNvPr id="4" name="Slide Number Placeholder 3"/>
          <p:cNvSpPr>
            <a:spLocks noGrp="1"/>
          </p:cNvSpPr>
          <p:nvPr>
            <p:ph type="sldNum" sz="quarter" idx="5"/>
          </p:nvPr>
        </p:nvSpPr>
        <p:spPr/>
        <p:txBody>
          <a:bodyPr/>
          <a:lstStyle/>
          <a:p>
            <a:fld id="{BF2628F4-AC6A-0C4E-8B84-F1B6FD85D90C}" type="slidenum">
              <a:rPr lang="en-US" smtClean="0"/>
              <a:t>33</a:t>
            </a:fld>
            <a:endParaRPr lang="en-US"/>
          </a:p>
        </p:txBody>
      </p:sp>
    </p:spTree>
    <p:extLst>
      <p:ext uri="{BB962C8B-B14F-4D97-AF65-F5344CB8AC3E}">
        <p14:creationId xmlns:p14="http://schemas.microsoft.com/office/powerpoint/2010/main" val="1653400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P addition increased total biomass through increasing aboveground biomass and no change in belowground biomass.</a:t>
            </a:r>
          </a:p>
          <a:p>
            <a:endParaRPr lang="en-US" dirty="0"/>
          </a:p>
          <a:p>
            <a:r>
              <a:rPr lang="en-US" dirty="0"/>
              <a:t>Leading to a reduction in the </a:t>
            </a:r>
            <a:r>
              <a:rPr lang="en-US" dirty="0" err="1"/>
              <a:t>root:shoot</a:t>
            </a:r>
            <a:r>
              <a:rPr lang="en-US" dirty="0"/>
              <a:t> ratio</a:t>
            </a:r>
          </a:p>
        </p:txBody>
      </p:sp>
      <p:sp>
        <p:nvSpPr>
          <p:cNvPr id="4" name="Slide Number Placeholder 3"/>
          <p:cNvSpPr>
            <a:spLocks noGrp="1"/>
          </p:cNvSpPr>
          <p:nvPr>
            <p:ph type="sldNum" sz="quarter" idx="5"/>
          </p:nvPr>
        </p:nvSpPr>
        <p:spPr/>
        <p:txBody>
          <a:bodyPr/>
          <a:lstStyle/>
          <a:p>
            <a:fld id="{BF2628F4-AC6A-0C4E-8B84-F1B6FD85D90C}" type="slidenum">
              <a:rPr lang="en-US" smtClean="0"/>
              <a:t>34</a:t>
            </a:fld>
            <a:endParaRPr lang="en-US"/>
          </a:p>
        </p:txBody>
      </p:sp>
    </p:spTree>
    <p:extLst>
      <p:ext uri="{BB962C8B-B14F-4D97-AF65-F5344CB8AC3E}">
        <p14:creationId xmlns:p14="http://schemas.microsoft.com/office/powerpoint/2010/main" val="125020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both N and P are added, we observe a significant increase in both leaf N and P content on both mass and area-bases</a:t>
            </a:r>
          </a:p>
        </p:txBody>
      </p:sp>
      <p:sp>
        <p:nvSpPr>
          <p:cNvPr id="4" name="Slide Number Placeholder 3"/>
          <p:cNvSpPr>
            <a:spLocks noGrp="1"/>
          </p:cNvSpPr>
          <p:nvPr>
            <p:ph type="sldNum" sz="quarter" idx="5"/>
          </p:nvPr>
        </p:nvSpPr>
        <p:spPr/>
        <p:txBody>
          <a:bodyPr/>
          <a:lstStyle/>
          <a:p>
            <a:fld id="{BF2628F4-AC6A-0C4E-8B84-F1B6FD85D90C}" type="slidenum">
              <a:rPr lang="en-US" smtClean="0"/>
              <a:t>35</a:t>
            </a:fld>
            <a:endParaRPr lang="en-US"/>
          </a:p>
        </p:txBody>
      </p:sp>
    </p:spTree>
    <p:extLst>
      <p:ext uri="{BB962C8B-B14F-4D97-AF65-F5344CB8AC3E}">
        <p14:creationId xmlns:p14="http://schemas.microsoft.com/office/powerpoint/2010/main" val="2448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slight positive effect of N and P addition on net photosynthesis, but still no effect on resource use efficiency</a:t>
            </a:r>
          </a:p>
        </p:txBody>
      </p:sp>
      <p:sp>
        <p:nvSpPr>
          <p:cNvPr id="4" name="Slide Number Placeholder 3"/>
          <p:cNvSpPr>
            <a:spLocks noGrp="1"/>
          </p:cNvSpPr>
          <p:nvPr>
            <p:ph type="sldNum" sz="quarter" idx="5"/>
          </p:nvPr>
        </p:nvSpPr>
        <p:spPr/>
        <p:txBody>
          <a:bodyPr/>
          <a:lstStyle/>
          <a:p>
            <a:fld id="{BF2628F4-AC6A-0C4E-8B84-F1B6FD85D90C}" type="slidenum">
              <a:rPr lang="en-US" smtClean="0"/>
              <a:t>36</a:t>
            </a:fld>
            <a:endParaRPr lang="en-US"/>
          </a:p>
        </p:txBody>
      </p:sp>
    </p:spTree>
    <p:extLst>
      <p:ext uri="{BB962C8B-B14F-4D97-AF65-F5344CB8AC3E}">
        <p14:creationId xmlns:p14="http://schemas.microsoft.com/office/powerpoint/2010/main" val="1081713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 and P addition increased total biomass through an increase in aboveground biomass and no change in belowground biomass</a:t>
            </a:r>
          </a:p>
          <a:p>
            <a:endParaRPr lang="en-US" dirty="0"/>
          </a:p>
          <a:p>
            <a:r>
              <a:rPr lang="en-US" dirty="0"/>
              <a:t>Led to a reduction in the root mass fraction and </a:t>
            </a:r>
            <a:r>
              <a:rPr lang="en-US" dirty="0" err="1"/>
              <a:t>root:shoot</a:t>
            </a:r>
            <a:r>
              <a:rPr lang="en-US" dirty="0"/>
              <a:t> ratio</a:t>
            </a:r>
          </a:p>
        </p:txBody>
      </p:sp>
      <p:sp>
        <p:nvSpPr>
          <p:cNvPr id="4" name="Slide Number Placeholder 3"/>
          <p:cNvSpPr>
            <a:spLocks noGrp="1"/>
          </p:cNvSpPr>
          <p:nvPr>
            <p:ph type="sldNum" sz="quarter" idx="5"/>
          </p:nvPr>
        </p:nvSpPr>
        <p:spPr/>
        <p:txBody>
          <a:bodyPr/>
          <a:lstStyle/>
          <a:p>
            <a:fld id="{BF2628F4-AC6A-0C4E-8B84-F1B6FD85D90C}" type="slidenum">
              <a:rPr lang="en-US" smtClean="0"/>
              <a:t>37</a:t>
            </a:fld>
            <a:endParaRPr lang="en-US"/>
          </a:p>
        </p:txBody>
      </p:sp>
    </p:spTree>
    <p:extLst>
      <p:ext uri="{BB962C8B-B14F-4D97-AF65-F5344CB8AC3E}">
        <p14:creationId xmlns:p14="http://schemas.microsoft.com/office/powerpoint/2010/main" val="427074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onto our second question...</a:t>
            </a:r>
          </a:p>
        </p:txBody>
      </p:sp>
      <p:sp>
        <p:nvSpPr>
          <p:cNvPr id="4" name="Slide Number Placeholder 3"/>
          <p:cNvSpPr>
            <a:spLocks noGrp="1"/>
          </p:cNvSpPr>
          <p:nvPr>
            <p:ph type="sldNum" sz="quarter" idx="5"/>
          </p:nvPr>
        </p:nvSpPr>
        <p:spPr/>
        <p:txBody>
          <a:bodyPr/>
          <a:lstStyle/>
          <a:p>
            <a:fld id="{BF2628F4-AC6A-0C4E-8B84-F1B6FD85D90C}" type="slidenum">
              <a:rPr lang="en-US" smtClean="0"/>
              <a:t>38</a:t>
            </a:fld>
            <a:endParaRPr lang="en-US"/>
          </a:p>
        </p:txBody>
      </p:sp>
    </p:spTree>
    <p:extLst>
      <p:ext uri="{BB962C8B-B14F-4D97-AF65-F5344CB8AC3E}">
        <p14:creationId xmlns:p14="http://schemas.microsoft.com/office/powerpoint/2010/main" val="1653376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into results I want to briefly explain how to interpret interactions in meta-analytic techniques</a:t>
            </a:r>
          </a:p>
          <a:p>
            <a:endParaRPr lang="en-US" dirty="0"/>
          </a:p>
          <a:p>
            <a:r>
              <a:rPr lang="en-US" dirty="0"/>
              <a:t>An additive interaction occurs when the response of a treatment combination, in this case N+P addition, is the sum of the individual responses. </a:t>
            </a:r>
          </a:p>
          <a:p>
            <a:endParaRPr lang="en-US" dirty="0"/>
          </a:p>
          <a:p>
            <a:r>
              <a:rPr lang="en-US" dirty="0"/>
              <a:t>For example, if the effect size of a given trait for N addition is 2 and the effect size of the same trait for P addition is 1, an additive interaction would occur if the effect size for a given trait for N+P addition is 3</a:t>
            </a:r>
          </a:p>
          <a:p>
            <a:endParaRPr lang="en-US" dirty="0"/>
          </a:p>
          <a:p>
            <a:r>
              <a:rPr lang="en-US" dirty="0"/>
              <a:t>In meta-analyses, an additive interaction is indicated when the interaction effect size and its associated 95% confidence interval range intersects zero</a:t>
            </a:r>
          </a:p>
        </p:txBody>
      </p:sp>
      <p:sp>
        <p:nvSpPr>
          <p:cNvPr id="4" name="Slide Number Placeholder 3"/>
          <p:cNvSpPr>
            <a:spLocks noGrp="1"/>
          </p:cNvSpPr>
          <p:nvPr>
            <p:ph type="sldNum" sz="quarter" idx="5"/>
          </p:nvPr>
        </p:nvSpPr>
        <p:spPr/>
        <p:txBody>
          <a:bodyPr/>
          <a:lstStyle/>
          <a:p>
            <a:fld id="{BF2628F4-AC6A-0C4E-8B84-F1B6FD85D90C}" type="slidenum">
              <a:rPr lang="en-US" smtClean="0"/>
              <a:t>39</a:t>
            </a:fld>
            <a:endParaRPr lang="en-US"/>
          </a:p>
        </p:txBody>
      </p:sp>
    </p:spTree>
    <p:extLst>
      <p:ext uri="{BB962C8B-B14F-4D97-AF65-F5344CB8AC3E}">
        <p14:creationId xmlns:p14="http://schemas.microsoft.com/office/powerpoint/2010/main" val="142225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jump right in, we know that nutrient availability plays an important role in shaping plant </a:t>
            </a:r>
            <a:r>
              <a:rPr lang="en-US" dirty="0" err="1"/>
              <a:t>ecophysiological</a:t>
            </a:r>
            <a:r>
              <a:rPr lang="en-US" dirty="0"/>
              <a:t> traits across time and space</a:t>
            </a:r>
          </a:p>
        </p:txBody>
      </p:sp>
      <p:sp>
        <p:nvSpPr>
          <p:cNvPr id="4" name="Slide Number Placeholder 3"/>
          <p:cNvSpPr>
            <a:spLocks noGrp="1"/>
          </p:cNvSpPr>
          <p:nvPr>
            <p:ph type="sldNum" sz="quarter" idx="5"/>
          </p:nvPr>
        </p:nvSpPr>
        <p:spPr/>
        <p:txBody>
          <a:bodyPr/>
          <a:lstStyle/>
          <a:p>
            <a:fld id="{BF2628F4-AC6A-0C4E-8B84-F1B6FD85D90C}" type="slidenum">
              <a:rPr lang="en-US" smtClean="0"/>
              <a:t>13</a:t>
            </a:fld>
            <a:endParaRPr lang="en-US"/>
          </a:p>
        </p:txBody>
      </p:sp>
    </p:spTree>
    <p:extLst>
      <p:ext uri="{BB962C8B-B14F-4D97-AF65-F5344CB8AC3E}">
        <p14:creationId xmlns:p14="http://schemas.microsoft.com/office/powerpoint/2010/main" val="2463411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synergistic interaction occurs when the response of a treatment combination is stronger than the sum of the individual responses. </a:t>
            </a:r>
          </a:p>
          <a:p>
            <a:endParaRPr lang="en-US" dirty="0"/>
          </a:p>
          <a:p>
            <a:r>
              <a:rPr lang="en-US" dirty="0"/>
              <a:t>For example, using the same effect sizes for N and P as the previous slide, a synergistic interaction would occur if the effect size for a given trait for N+P addition is anything greater than 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meta-analyses, synergistic interactions are indicated when the interaction effect size and its associated 95% confidence interval range is positive (if individual responses are positive)</a:t>
            </a:r>
          </a:p>
        </p:txBody>
      </p:sp>
      <p:sp>
        <p:nvSpPr>
          <p:cNvPr id="4" name="Slide Number Placeholder 3"/>
          <p:cNvSpPr>
            <a:spLocks noGrp="1"/>
          </p:cNvSpPr>
          <p:nvPr>
            <p:ph type="sldNum" sz="quarter" idx="5"/>
          </p:nvPr>
        </p:nvSpPr>
        <p:spPr/>
        <p:txBody>
          <a:bodyPr/>
          <a:lstStyle/>
          <a:p>
            <a:fld id="{BF2628F4-AC6A-0C4E-8B84-F1B6FD85D90C}" type="slidenum">
              <a:rPr lang="en-US" smtClean="0"/>
              <a:t>40</a:t>
            </a:fld>
            <a:endParaRPr lang="en-US"/>
          </a:p>
        </p:txBody>
      </p:sp>
    </p:spTree>
    <p:extLst>
      <p:ext uri="{BB962C8B-B14F-4D97-AF65-F5344CB8AC3E}">
        <p14:creationId xmlns:p14="http://schemas.microsoft.com/office/powerpoint/2010/main" val="332287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 antagonistic interaction occurs when the response of a treatment combination is weaker than the sum of the individual responses. </a:t>
            </a:r>
          </a:p>
          <a:p>
            <a:endParaRPr lang="en-US" dirty="0"/>
          </a:p>
          <a:p>
            <a:r>
              <a:rPr lang="en-US" dirty="0"/>
              <a:t>Using the same effect sizes for N and P as the previous two slides, an antagonistic interaction would occur if the effect size for a given trait for N+P addition is anything less than 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meta-analyses, antagonistic interactions are indicated when the interaction effect size and its associated 95% confidence interval range is negative (if individual responses are positive)</a:t>
            </a:r>
          </a:p>
          <a:p>
            <a:endParaRPr lang="en-US" dirty="0"/>
          </a:p>
          <a:p>
            <a:endParaRPr lang="en-US" dirty="0"/>
          </a:p>
        </p:txBody>
      </p:sp>
      <p:sp>
        <p:nvSpPr>
          <p:cNvPr id="4" name="Slide Number Placeholder 3"/>
          <p:cNvSpPr>
            <a:spLocks noGrp="1"/>
          </p:cNvSpPr>
          <p:nvPr>
            <p:ph type="sldNum" sz="quarter" idx="5"/>
          </p:nvPr>
        </p:nvSpPr>
        <p:spPr/>
        <p:txBody>
          <a:bodyPr/>
          <a:lstStyle/>
          <a:p>
            <a:fld id="{BF2628F4-AC6A-0C4E-8B84-F1B6FD85D90C}" type="slidenum">
              <a:rPr lang="en-US" smtClean="0"/>
              <a:t>41</a:t>
            </a:fld>
            <a:endParaRPr lang="en-US"/>
          </a:p>
        </p:txBody>
      </p:sp>
    </p:spTree>
    <p:extLst>
      <p:ext uri="{BB962C8B-B14F-4D97-AF65-F5344CB8AC3E}">
        <p14:creationId xmlns:p14="http://schemas.microsoft.com/office/powerpoint/2010/main" val="2550710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getting to the results, we find overwhelming evidence suggesting that plant responses to N+P addition are the product of additive interactions.</a:t>
            </a:r>
          </a:p>
          <a:p>
            <a:endParaRPr lang="en-US" dirty="0"/>
          </a:p>
          <a:p>
            <a:r>
              <a:rPr lang="en-US" dirty="0"/>
              <a:t>In other words, the response of adding both N and P addition is no stronger or weaker than would be predicted by calculating the sum of the effect sizes of N and P addition alone</a:t>
            </a:r>
          </a:p>
        </p:txBody>
      </p:sp>
      <p:sp>
        <p:nvSpPr>
          <p:cNvPr id="4" name="Slide Number Placeholder 3"/>
          <p:cNvSpPr>
            <a:spLocks noGrp="1"/>
          </p:cNvSpPr>
          <p:nvPr>
            <p:ph type="sldNum" sz="quarter" idx="5"/>
          </p:nvPr>
        </p:nvSpPr>
        <p:spPr/>
        <p:txBody>
          <a:bodyPr/>
          <a:lstStyle/>
          <a:p>
            <a:fld id="{BF2628F4-AC6A-0C4E-8B84-F1B6FD85D90C}" type="slidenum">
              <a:rPr lang="en-US" smtClean="0"/>
              <a:t>42</a:t>
            </a:fld>
            <a:endParaRPr lang="en-US"/>
          </a:p>
        </p:txBody>
      </p:sp>
    </p:spTree>
    <p:extLst>
      <p:ext uri="{BB962C8B-B14F-4D97-AF65-F5344CB8AC3E}">
        <p14:creationId xmlns:p14="http://schemas.microsoft.com/office/powerpoint/2010/main" val="2625018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aboveground biomass responses to N+P addition did exhibit a stronger response than predicted from the sum of the individual effects of N and P addition.</a:t>
            </a:r>
          </a:p>
          <a:p>
            <a:endParaRPr lang="en-US" dirty="0"/>
          </a:p>
          <a:p>
            <a:r>
              <a:rPr lang="en-US" dirty="0"/>
              <a:t>This pattern is indicative of a synergistic interaction</a:t>
            </a:r>
          </a:p>
        </p:txBody>
      </p:sp>
      <p:sp>
        <p:nvSpPr>
          <p:cNvPr id="4" name="Slide Number Placeholder 3"/>
          <p:cNvSpPr>
            <a:spLocks noGrp="1"/>
          </p:cNvSpPr>
          <p:nvPr>
            <p:ph type="sldNum" sz="quarter" idx="5"/>
          </p:nvPr>
        </p:nvSpPr>
        <p:spPr/>
        <p:txBody>
          <a:bodyPr/>
          <a:lstStyle/>
          <a:p>
            <a:fld id="{BF2628F4-AC6A-0C4E-8B84-F1B6FD85D90C}" type="slidenum">
              <a:rPr lang="en-US" smtClean="0"/>
              <a:t>43</a:t>
            </a:fld>
            <a:endParaRPr lang="en-US"/>
          </a:p>
        </p:txBody>
      </p:sp>
    </p:spTree>
    <p:extLst>
      <p:ext uri="{BB962C8B-B14F-4D97-AF65-F5344CB8AC3E}">
        <p14:creationId xmlns:p14="http://schemas.microsoft.com/office/powerpoint/2010/main" val="1379948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dry regions, plants can maintain photosynthesis by increasing nutrient uptake and allocation to photosynthetic enzymes to make up for reduced water uptake</a:t>
            </a:r>
          </a:p>
          <a:p>
            <a:endParaRPr lang="en-US" dirty="0"/>
          </a:p>
          <a:p>
            <a:r>
              <a:rPr lang="en-US" dirty="0"/>
              <a:t>Similarly, decreased enzymatic speed under low temperatures increases demand to build and maintain photosynthetic enzymes to achieve a given photosynthesis rate while optimizing light use efficiency.</a:t>
            </a:r>
          </a:p>
        </p:txBody>
      </p:sp>
      <p:sp>
        <p:nvSpPr>
          <p:cNvPr id="4" name="Slide Number Placeholder 3"/>
          <p:cNvSpPr>
            <a:spLocks noGrp="1"/>
          </p:cNvSpPr>
          <p:nvPr>
            <p:ph type="sldNum" sz="quarter" idx="5"/>
          </p:nvPr>
        </p:nvSpPr>
        <p:spPr/>
        <p:txBody>
          <a:bodyPr/>
          <a:lstStyle/>
          <a:p>
            <a:fld id="{BF2628F4-AC6A-0C4E-8B84-F1B6FD85D90C}" type="slidenum">
              <a:rPr lang="en-US" smtClean="0"/>
              <a:t>45</a:t>
            </a:fld>
            <a:endParaRPr lang="en-US"/>
          </a:p>
        </p:txBody>
      </p:sp>
    </p:spTree>
    <p:extLst>
      <p:ext uri="{BB962C8B-B14F-4D97-AF65-F5344CB8AC3E}">
        <p14:creationId xmlns:p14="http://schemas.microsoft.com/office/powerpoint/2010/main" val="2568862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dry regions, plants can maintain photosynthesis by increasing nutrient uptake and allocation to photosynthetic enzymes to make up for reduced water uptake. This strategy effectively allows plants to trade inefficient use of a more abundant resource for more efficient use of a less abundant resource</a:t>
            </a:r>
          </a:p>
          <a:p>
            <a:endParaRPr lang="en-US" dirty="0"/>
          </a:p>
          <a:p>
            <a:r>
              <a:rPr lang="en-US" dirty="0"/>
              <a:t>Similarly, decreased enzymatic speed under low temperatures increases demand to build and maintain photosynthetic enzymes to achieve a given photosynthesis rate while optimizing light use efficiency.</a:t>
            </a:r>
          </a:p>
        </p:txBody>
      </p:sp>
      <p:sp>
        <p:nvSpPr>
          <p:cNvPr id="4" name="Slide Number Placeholder 3"/>
          <p:cNvSpPr>
            <a:spLocks noGrp="1"/>
          </p:cNvSpPr>
          <p:nvPr>
            <p:ph type="sldNum" sz="quarter" idx="5"/>
          </p:nvPr>
        </p:nvSpPr>
        <p:spPr/>
        <p:txBody>
          <a:bodyPr/>
          <a:lstStyle/>
          <a:p>
            <a:fld id="{BF2628F4-AC6A-0C4E-8B84-F1B6FD85D90C}" type="slidenum">
              <a:rPr lang="en-US" smtClean="0"/>
              <a:t>46</a:t>
            </a:fld>
            <a:endParaRPr lang="en-US"/>
          </a:p>
        </p:txBody>
      </p:sp>
    </p:spTree>
    <p:extLst>
      <p:ext uri="{BB962C8B-B14F-4D97-AF65-F5344CB8AC3E}">
        <p14:creationId xmlns:p14="http://schemas.microsoft.com/office/powerpoint/2010/main" val="84065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knowledge is predicated on the fact that increasing soil nutrient availability is often positively correlated with leaf nutrient content…</a:t>
            </a:r>
          </a:p>
        </p:txBody>
      </p:sp>
      <p:sp>
        <p:nvSpPr>
          <p:cNvPr id="4" name="Slide Number Placeholder 3"/>
          <p:cNvSpPr>
            <a:spLocks noGrp="1"/>
          </p:cNvSpPr>
          <p:nvPr>
            <p:ph type="sldNum" sz="quarter" idx="5"/>
          </p:nvPr>
        </p:nvSpPr>
        <p:spPr/>
        <p:txBody>
          <a:bodyPr/>
          <a:lstStyle/>
          <a:p>
            <a:fld id="{BF2628F4-AC6A-0C4E-8B84-F1B6FD85D90C}" type="slidenum">
              <a:rPr lang="en-US" smtClean="0"/>
              <a:t>14</a:t>
            </a:fld>
            <a:endParaRPr lang="en-US"/>
          </a:p>
        </p:txBody>
      </p:sp>
    </p:spTree>
    <p:extLst>
      <p:ext uri="{BB962C8B-B14F-4D97-AF65-F5344CB8AC3E}">
        <p14:creationId xmlns:p14="http://schemas.microsoft.com/office/powerpoint/2010/main" val="2257355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r>
              <a:rPr lang="en-US" dirty="0" err="1"/>
              <a:t>Firn</a:t>
            </a:r>
            <a:r>
              <a:rPr lang="en-US" dirty="0"/>
              <a:t> et al. (2019) used the Nutrient Network to show that nitrogen addition is associated with increased leaf nitrogen content, and phosphorus addition is associated with increased leaf phosphorus content</a:t>
            </a:r>
          </a:p>
        </p:txBody>
      </p:sp>
      <p:sp>
        <p:nvSpPr>
          <p:cNvPr id="4" name="Slide Number Placeholder 3"/>
          <p:cNvSpPr>
            <a:spLocks noGrp="1"/>
          </p:cNvSpPr>
          <p:nvPr>
            <p:ph type="sldNum" sz="quarter" idx="5"/>
          </p:nvPr>
        </p:nvSpPr>
        <p:spPr/>
        <p:txBody>
          <a:bodyPr/>
          <a:lstStyle/>
          <a:p>
            <a:fld id="{BF2628F4-AC6A-0C4E-8B84-F1B6FD85D90C}" type="slidenum">
              <a:rPr lang="en-US" smtClean="0"/>
              <a:t>15</a:t>
            </a:fld>
            <a:endParaRPr lang="en-US"/>
          </a:p>
        </p:txBody>
      </p:sp>
    </p:spTree>
    <p:extLst>
      <p:ext uri="{BB962C8B-B14F-4D97-AF65-F5344CB8AC3E}">
        <p14:creationId xmlns:p14="http://schemas.microsoft.com/office/powerpoint/2010/main" val="83226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take this one step further, leaf nutrients are often positively correlated with indices of photosynthesis or photosynthetic capacity</a:t>
            </a:r>
          </a:p>
        </p:txBody>
      </p:sp>
      <p:sp>
        <p:nvSpPr>
          <p:cNvPr id="4" name="Slide Number Placeholder 3"/>
          <p:cNvSpPr>
            <a:spLocks noGrp="1"/>
          </p:cNvSpPr>
          <p:nvPr>
            <p:ph type="sldNum" sz="quarter" idx="5"/>
          </p:nvPr>
        </p:nvSpPr>
        <p:spPr/>
        <p:txBody>
          <a:bodyPr/>
          <a:lstStyle/>
          <a:p>
            <a:fld id="{BF2628F4-AC6A-0C4E-8B84-F1B6FD85D90C}" type="slidenum">
              <a:rPr lang="en-US" smtClean="0"/>
              <a:t>16</a:t>
            </a:fld>
            <a:endParaRPr lang="en-US"/>
          </a:p>
        </p:txBody>
      </p:sp>
    </p:spTree>
    <p:extLst>
      <p:ext uri="{BB962C8B-B14F-4D97-AF65-F5344CB8AC3E}">
        <p14:creationId xmlns:p14="http://schemas.microsoft.com/office/powerpoint/2010/main" val="3757586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72BA7-01CB-3227-34B3-CF39146A9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F72FA-629F-2F30-4ED7-A474F22F2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8704D-0385-5617-DCD5-3459C4BDEA26}"/>
              </a:ext>
            </a:extLst>
          </p:cNvPr>
          <p:cNvSpPr>
            <a:spLocks noGrp="1"/>
          </p:cNvSpPr>
          <p:nvPr>
            <p:ph type="body" idx="1"/>
          </p:nvPr>
        </p:nvSpPr>
        <p:spPr/>
        <p:txBody>
          <a:bodyPr/>
          <a:lstStyle/>
          <a:p>
            <a:r>
              <a:rPr lang="en-US" dirty="0"/>
              <a:t>Here is a figure from Ellsworth et al. (2022) showing positive correlations between leaf nitrogen content and an index of photosynthetic capacity…</a:t>
            </a:r>
          </a:p>
        </p:txBody>
      </p:sp>
      <p:sp>
        <p:nvSpPr>
          <p:cNvPr id="4" name="Slide Number Placeholder 3">
            <a:extLst>
              <a:ext uri="{FF2B5EF4-FFF2-40B4-BE49-F238E27FC236}">
                <a16:creationId xmlns:a16="http://schemas.microsoft.com/office/drawing/2014/main" id="{5E065A80-9E8C-68BC-46E5-9CCB5609F441}"/>
              </a:ext>
            </a:extLst>
          </p:cNvPr>
          <p:cNvSpPr>
            <a:spLocks noGrp="1"/>
          </p:cNvSpPr>
          <p:nvPr>
            <p:ph type="sldNum" sz="quarter" idx="5"/>
          </p:nvPr>
        </p:nvSpPr>
        <p:spPr/>
        <p:txBody>
          <a:bodyPr/>
          <a:lstStyle/>
          <a:p>
            <a:fld id="{BF2628F4-AC6A-0C4E-8B84-F1B6FD85D90C}" type="slidenum">
              <a:rPr lang="en-US" smtClean="0"/>
              <a:t>17</a:t>
            </a:fld>
            <a:endParaRPr lang="en-US"/>
          </a:p>
        </p:txBody>
      </p:sp>
    </p:spTree>
    <p:extLst>
      <p:ext uri="{BB962C8B-B14F-4D97-AF65-F5344CB8AC3E}">
        <p14:creationId xmlns:p14="http://schemas.microsoft.com/office/powerpoint/2010/main" val="1295760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correlation that persists when we look at relationships between leaf phosphorus and the same index of photosynthetic capacity</a:t>
            </a:r>
          </a:p>
        </p:txBody>
      </p:sp>
      <p:sp>
        <p:nvSpPr>
          <p:cNvPr id="4" name="Slide Number Placeholder 3"/>
          <p:cNvSpPr>
            <a:spLocks noGrp="1"/>
          </p:cNvSpPr>
          <p:nvPr>
            <p:ph type="sldNum" sz="quarter" idx="5"/>
          </p:nvPr>
        </p:nvSpPr>
        <p:spPr/>
        <p:txBody>
          <a:bodyPr/>
          <a:lstStyle/>
          <a:p>
            <a:fld id="{BF2628F4-AC6A-0C4E-8B84-F1B6FD85D90C}" type="slidenum">
              <a:rPr lang="en-US" smtClean="0"/>
              <a:t>18</a:t>
            </a:fld>
            <a:endParaRPr lang="en-US"/>
          </a:p>
        </p:txBody>
      </p:sp>
    </p:spTree>
    <p:extLst>
      <p:ext uri="{BB962C8B-B14F-4D97-AF65-F5344CB8AC3E}">
        <p14:creationId xmlns:p14="http://schemas.microsoft.com/office/powerpoint/2010/main" val="499969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turns out, plant </a:t>
            </a:r>
            <a:r>
              <a:rPr lang="en-US" dirty="0" err="1"/>
              <a:t>ecophysiological</a:t>
            </a:r>
            <a:r>
              <a:rPr lang="en-US" dirty="0"/>
              <a:t> responses to nitrogen availability are well studied. </a:t>
            </a:r>
          </a:p>
          <a:p>
            <a:endParaRPr lang="en-US" dirty="0"/>
          </a:p>
          <a:p>
            <a:r>
              <a:rPr lang="en-US" dirty="0"/>
              <a:t>This is a plot from a meta-analysis we published earlier this year showing leaf and whole-plant trait responses to nitrogen addition. </a:t>
            </a:r>
          </a:p>
          <a:p>
            <a:endParaRPr lang="en-US" dirty="0"/>
          </a:p>
          <a:p>
            <a:r>
              <a:rPr lang="en-US" dirty="0"/>
              <a:t>I don’t want to get into the nitty gritty details here, but I’m just pointing out the sheer number of N addition experiments (noted through the points) that measure plant </a:t>
            </a:r>
            <a:r>
              <a:rPr lang="en-US" dirty="0" err="1"/>
              <a:t>ecophysiological</a:t>
            </a:r>
            <a:r>
              <a:rPr lang="en-US" dirty="0"/>
              <a:t> traits</a:t>
            </a:r>
          </a:p>
        </p:txBody>
      </p:sp>
      <p:sp>
        <p:nvSpPr>
          <p:cNvPr id="4" name="Slide Number Placeholder 3"/>
          <p:cNvSpPr>
            <a:spLocks noGrp="1"/>
          </p:cNvSpPr>
          <p:nvPr>
            <p:ph type="sldNum" sz="quarter" idx="5"/>
          </p:nvPr>
        </p:nvSpPr>
        <p:spPr/>
        <p:txBody>
          <a:bodyPr/>
          <a:lstStyle/>
          <a:p>
            <a:fld id="{BF2628F4-AC6A-0C4E-8B84-F1B6FD85D90C}" type="slidenum">
              <a:rPr lang="en-US" smtClean="0"/>
              <a:t>19</a:t>
            </a:fld>
            <a:endParaRPr lang="en-US"/>
          </a:p>
        </p:txBody>
      </p:sp>
    </p:spTree>
    <p:extLst>
      <p:ext uri="{BB962C8B-B14F-4D97-AF65-F5344CB8AC3E}">
        <p14:creationId xmlns:p14="http://schemas.microsoft.com/office/powerpoint/2010/main" val="272966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8F53-42AE-009A-415E-EE1B60560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542BE9-3D65-94AB-6CB2-017C1CA51D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E93577-F9FB-FFF1-EB8A-9D2016D505CA}"/>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9372BA80-7D20-BAD3-46E8-5DC309666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CEF5F-2845-3B2F-CC7E-A5D54E6F074E}"/>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84988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0425-6C68-BDEB-C2B9-9C15859F70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8387EE-E066-9640-4B76-88B81F6C8C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165D2-768B-6AB8-DC67-CBF2ED55713A}"/>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BC81D0CF-A33B-69E3-4BD6-FC1B82D35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EEFD1-AF7F-8474-BEB0-13815F6CA543}"/>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2961007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7056E-CA8B-C718-7D94-66B6547337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750D8D-B888-973F-616B-9DA9A33B7C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5B88A-7033-0F21-3EE8-A0DE08C92996}"/>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290E4BB2-7FCF-7846-C67E-7139AE6F3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0AEC4-ED9F-1A84-CBA8-46EECE635A73}"/>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286786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6518-D830-7C15-6B47-61A24D92C7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B41AAE-FCA0-4685-5F25-D8B23B2845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230A0-8774-8F58-A054-0D7F2658C456}"/>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A1F7D092-4C94-0733-384A-D1A957EAA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E28DF-2F88-D022-E0D1-B17A0A0F2942}"/>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9018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1396-801C-0EA5-21EE-CD9282D76B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606D61-4FF6-B692-81D4-28EB137FEA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32AD62-89CC-7B96-867A-9A17A32A9091}"/>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135B634B-A67A-182F-5E86-997810657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85952-7D21-2DB0-BDF1-47F7AA627FD2}"/>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783215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EC64-4E59-E64B-89CD-E6EEDB30C0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760298-0135-A842-4091-5509A69C13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99ACE-F254-75D6-82F4-557A7AE1C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E56DDA-6803-5035-274B-8FFC95DACAD3}"/>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6" name="Footer Placeholder 5">
            <a:extLst>
              <a:ext uri="{FF2B5EF4-FFF2-40B4-BE49-F238E27FC236}">
                <a16:creationId xmlns:a16="http://schemas.microsoft.com/office/drawing/2014/main" id="{B392D023-960A-78DA-F185-2D75F6F46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A5A3E-E626-7788-89C1-76355E771496}"/>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3213080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ED8F6-202B-DDF8-AAA7-0457170215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2D933D-3B9C-399B-EF08-C35006AA25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8834CA-C38E-B7CE-65CF-24B82869A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DD0D76-0BE1-D18F-EA25-F81249CEFF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FD64B4-FD4E-0EEA-C722-B7B500EB6F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CF05D6-E7BC-E8E5-C3D0-CB35E6D64981}"/>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8" name="Footer Placeholder 7">
            <a:extLst>
              <a:ext uri="{FF2B5EF4-FFF2-40B4-BE49-F238E27FC236}">
                <a16:creationId xmlns:a16="http://schemas.microsoft.com/office/drawing/2014/main" id="{4E7A24F9-9F61-8358-8292-4A95EC37AA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59EC78-28F4-D0A3-4A6B-C2F5A90822D1}"/>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149021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B603A-6EBB-59F0-486D-73C842E38D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3C4E2B-904A-65F0-0F05-8758B6E73E50}"/>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4" name="Footer Placeholder 3">
            <a:extLst>
              <a:ext uri="{FF2B5EF4-FFF2-40B4-BE49-F238E27FC236}">
                <a16:creationId xmlns:a16="http://schemas.microsoft.com/office/drawing/2014/main" id="{CF08C771-6940-09A9-579E-E5EE3747D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82294A-C619-660D-272C-C7407A455F23}"/>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272425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C18D8-06DC-7DA1-1154-F5652A471F64}"/>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3" name="Footer Placeholder 2">
            <a:extLst>
              <a:ext uri="{FF2B5EF4-FFF2-40B4-BE49-F238E27FC236}">
                <a16:creationId xmlns:a16="http://schemas.microsoft.com/office/drawing/2014/main" id="{3440FEA9-DE7A-7CC9-BF22-D5659B3067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541B39-D97F-9028-A271-FE5D8CC881BC}"/>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121330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28CF-AD45-6BBF-E22B-47057EFD7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C7A1F4-863D-25FA-7784-5AFDC98EBF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D723D7-209C-B645-D405-F8878B1F6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0C953B-170F-DBF0-7EFE-24D52BE506AE}"/>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6" name="Footer Placeholder 5">
            <a:extLst>
              <a:ext uri="{FF2B5EF4-FFF2-40B4-BE49-F238E27FC236}">
                <a16:creationId xmlns:a16="http://schemas.microsoft.com/office/drawing/2014/main" id="{5D6DB4C9-1FE4-426E-A486-09B5B4ED2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122935-F46B-444B-E1BB-32163FDE8F16}"/>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833629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3A4D1-E0A8-18DF-52F1-22D0DF0EA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EE021F-ED5E-209F-CBCF-0DEE79D052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5AAC70-B4B7-5E73-548A-74F97700D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844E45-DD03-E588-8E8C-EE06B5F4EBD1}"/>
              </a:ext>
            </a:extLst>
          </p:cNvPr>
          <p:cNvSpPr>
            <a:spLocks noGrp="1"/>
          </p:cNvSpPr>
          <p:nvPr>
            <p:ph type="dt" sz="half" idx="10"/>
          </p:nvPr>
        </p:nvSpPr>
        <p:spPr/>
        <p:txBody>
          <a:bodyPr/>
          <a:lstStyle/>
          <a:p>
            <a:fld id="{F5B6CB8F-86AE-7348-AD49-F768966CFA26}" type="datetimeFigureOut">
              <a:rPr lang="en-US" smtClean="0"/>
              <a:t>8/25/25</a:t>
            </a:fld>
            <a:endParaRPr lang="en-US"/>
          </a:p>
        </p:txBody>
      </p:sp>
      <p:sp>
        <p:nvSpPr>
          <p:cNvPr id="6" name="Footer Placeholder 5">
            <a:extLst>
              <a:ext uri="{FF2B5EF4-FFF2-40B4-BE49-F238E27FC236}">
                <a16:creationId xmlns:a16="http://schemas.microsoft.com/office/drawing/2014/main" id="{FC6BB53A-F231-5A58-65FC-1B8728CBDF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83CEB-5F20-AEF6-D7BF-F7910A971518}"/>
              </a:ext>
            </a:extLst>
          </p:cNvPr>
          <p:cNvSpPr>
            <a:spLocks noGrp="1"/>
          </p:cNvSpPr>
          <p:nvPr>
            <p:ph type="sldNum" sz="quarter" idx="12"/>
          </p:nvPr>
        </p:nvSpPr>
        <p:spPr/>
        <p:txBody>
          <a:bodyPr/>
          <a:lstStyle/>
          <a:p>
            <a:fld id="{D6C66AE9-6748-E146-A9F5-CEB1D524DE8D}" type="slidenum">
              <a:rPr lang="en-US" smtClean="0"/>
              <a:t>‹#›</a:t>
            </a:fld>
            <a:endParaRPr lang="en-US"/>
          </a:p>
        </p:txBody>
      </p:sp>
    </p:spTree>
    <p:extLst>
      <p:ext uri="{BB962C8B-B14F-4D97-AF65-F5344CB8AC3E}">
        <p14:creationId xmlns:p14="http://schemas.microsoft.com/office/powerpoint/2010/main" val="151801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9A244F-FE40-35F8-BCB6-C66F29D92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22F605-C2D5-D549-789B-8C6115ECD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99DC7-8ADD-F083-C60C-ABD964A44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B6CB8F-86AE-7348-AD49-F768966CFA26}" type="datetimeFigureOut">
              <a:rPr lang="en-US" smtClean="0"/>
              <a:t>8/25/25</a:t>
            </a:fld>
            <a:endParaRPr lang="en-US"/>
          </a:p>
        </p:txBody>
      </p:sp>
      <p:sp>
        <p:nvSpPr>
          <p:cNvPr id="5" name="Footer Placeholder 4">
            <a:extLst>
              <a:ext uri="{FF2B5EF4-FFF2-40B4-BE49-F238E27FC236}">
                <a16:creationId xmlns:a16="http://schemas.microsoft.com/office/drawing/2014/main" id="{C484074D-58B0-0326-DDD9-E4969914E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41DC26-8BF0-9EBD-79E4-667B038B22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C66AE9-6748-E146-A9F5-CEB1D524DE8D}" type="slidenum">
              <a:rPr lang="en-US" smtClean="0"/>
              <a:t>‹#›</a:t>
            </a:fld>
            <a:endParaRPr lang="en-US"/>
          </a:p>
        </p:txBody>
      </p:sp>
    </p:spTree>
    <p:extLst>
      <p:ext uri="{BB962C8B-B14F-4D97-AF65-F5344CB8AC3E}">
        <p14:creationId xmlns:p14="http://schemas.microsoft.com/office/powerpoint/2010/main" val="1758315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8F22-4E88-3C8C-FDEF-1981DA978372}"/>
              </a:ext>
            </a:extLst>
          </p:cNvPr>
          <p:cNvSpPr>
            <a:spLocks noGrp="1"/>
          </p:cNvSpPr>
          <p:nvPr>
            <p:ph type="ctrTitle"/>
          </p:nvPr>
        </p:nvSpPr>
        <p:spPr/>
        <p:txBody>
          <a:bodyPr>
            <a:normAutofit/>
          </a:bodyPr>
          <a:lstStyle/>
          <a:p>
            <a:r>
              <a:rPr lang="en-US" dirty="0"/>
              <a:t>Overview of CNP Working Group Goals and Progress</a:t>
            </a:r>
          </a:p>
        </p:txBody>
      </p:sp>
      <p:sp>
        <p:nvSpPr>
          <p:cNvPr id="3" name="Subtitle 2">
            <a:extLst>
              <a:ext uri="{FF2B5EF4-FFF2-40B4-BE49-F238E27FC236}">
                <a16:creationId xmlns:a16="http://schemas.microsoft.com/office/drawing/2014/main" id="{E4FB4422-070E-4352-0A3E-0EAB63EA69AC}"/>
              </a:ext>
            </a:extLst>
          </p:cNvPr>
          <p:cNvSpPr>
            <a:spLocks noGrp="1"/>
          </p:cNvSpPr>
          <p:nvPr>
            <p:ph type="subTitle" idx="1"/>
          </p:nvPr>
        </p:nvSpPr>
        <p:spPr/>
        <p:txBody>
          <a:bodyPr/>
          <a:lstStyle/>
          <a:p>
            <a:endParaRPr lang="en-US" dirty="0"/>
          </a:p>
          <a:p>
            <a:r>
              <a:rPr lang="en-US" dirty="0"/>
              <a:t>2025 LEMONTREE Annual Meeting</a:t>
            </a:r>
          </a:p>
          <a:p>
            <a:r>
              <a:rPr lang="en-US" dirty="0"/>
              <a:t>2025.08.26</a:t>
            </a:r>
          </a:p>
        </p:txBody>
      </p:sp>
    </p:spTree>
    <p:extLst>
      <p:ext uri="{BB962C8B-B14F-4D97-AF65-F5344CB8AC3E}">
        <p14:creationId xmlns:p14="http://schemas.microsoft.com/office/powerpoint/2010/main" val="156719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colored dots&#10;&#10;AI-generated content may be incorrect.">
            <a:extLst>
              <a:ext uri="{FF2B5EF4-FFF2-40B4-BE49-F238E27FC236}">
                <a16:creationId xmlns:a16="http://schemas.microsoft.com/office/drawing/2014/main" id="{DED5012B-F1E1-9574-75AA-9E8014BB94B0}"/>
              </a:ext>
            </a:extLst>
          </p:cNvPr>
          <p:cNvPicPr>
            <a:picLocks noChangeAspect="1"/>
          </p:cNvPicPr>
          <p:nvPr/>
        </p:nvPicPr>
        <p:blipFill>
          <a:blip r:embed="rId2"/>
          <a:stretch>
            <a:fillRect/>
          </a:stretch>
        </p:blipFill>
        <p:spPr>
          <a:xfrm>
            <a:off x="1725675" y="243131"/>
            <a:ext cx="9081003" cy="5647858"/>
          </a:xfrm>
          <a:prstGeom prst="rect">
            <a:avLst/>
          </a:prstGeom>
        </p:spPr>
      </p:pic>
      <p:sp>
        <p:nvSpPr>
          <p:cNvPr id="8" name="TextBox 7">
            <a:extLst>
              <a:ext uri="{FF2B5EF4-FFF2-40B4-BE49-F238E27FC236}">
                <a16:creationId xmlns:a16="http://schemas.microsoft.com/office/drawing/2014/main" id="{D22640CB-F946-14A5-C255-5F09E629A332}"/>
              </a:ext>
            </a:extLst>
          </p:cNvPr>
          <p:cNvSpPr txBox="1"/>
          <p:nvPr/>
        </p:nvSpPr>
        <p:spPr>
          <a:xfrm>
            <a:off x="349135" y="5968538"/>
            <a:ext cx="10457543" cy="646331"/>
          </a:xfrm>
          <a:prstGeom prst="rect">
            <a:avLst/>
          </a:prstGeom>
          <a:noFill/>
        </p:spPr>
        <p:txBody>
          <a:bodyPr wrap="none" rtlCol="0">
            <a:spAutoFit/>
          </a:bodyPr>
          <a:lstStyle/>
          <a:p>
            <a:r>
              <a:rPr lang="en-US" dirty="0"/>
              <a:t>Note: CNP and CN models differ by more than just incorporation of P cycle… next steps are to run model</a:t>
            </a:r>
          </a:p>
          <a:p>
            <a:r>
              <a:rPr lang="en-US" dirty="0"/>
              <a:t>experiments changing dose of P to isolate effect of P cycle on these trends</a:t>
            </a:r>
          </a:p>
        </p:txBody>
      </p:sp>
    </p:spTree>
    <p:extLst>
      <p:ext uri="{BB962C8B-B14F-4D97-AF65-F5344CB8AC3E}">
        <p14:creationId xmlns:p14="http://schemas.microsoft.com/office/powerpoint/2010/main" val="3818538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5D36-8382-85C4-B971-9C09335462A8}"/>
              </a:ext>
            </a:extLst>
          </p:cNvPr>
          <p:cNvSpPr>
            <a:spLocks noGrp="1"/>
          </p:cNvSpPr>
          <p:nvPr>
            <p:ph type="title"/>
          </p:nvPr>
        </p:nvSpPr>
        <p:spPr/>
        <p:txBody>
          <a:bodyPr/>
          <a:lstStyle/>
          <a:p>
            <a:r>
              <a:rPr lang="en-US" dirty="0"/>
              <a:t>CNP Working Group Outlook Y5</a:t>
            </a:r>
          </a:p>
        </p:txBody>
      </p:sp>
      <p:graphicFrame>
        <p:nvGraphicFramePr>
          <p:cNvPr id="4" name="Table 3">
            <a:extLst>
              <a:ext uri="{FF2B5EF4-FFF2-40B4-BE49-F238E27FC236}">
                <a16:creationId xmlns:a16="http://schemas.microsoft.com/office/drawing/2014/main" id="{F72E5BFD-B2C8-5858-57D4-658E560E60DD}"/>
              </a:ext>
            </a:extLst>
          </p:cNvPr>
          <p:cNvGraphicFramePr>
            <a:graphicFrameLocks noGrp="1"/>
          </p:cNvGraphicFramePr>
          <p:nvPr/>
        </p:nvGraphicFramePr>
        <p:xfrm>
          <a:off x="804454" y="1690688"/>
          <a:ext cx="10971234" cy="4023360"/>
        </p:xfrm>
        <a:graphic>
          <a:graphicData uri="http://schemas.openxmlformats.org/drawingml/2006/table">
            <a:tbl>
              <a:tblPr firstRow="1" bandRow="1">
                <a:tableStyleId>{5C22544A-7EE6-4342-B048-85BDC9FD1C3A}</a:tableStyleId>
              </a:tblPr>
              <a:tblGrid>
                <a:gridCol w="3644338">
                  <a:extLst>
                    <a:ext uri="{9D8B030D-6E8A-4147-A177-3AD203B41FA5}">
                      <a16:colId xmlns:a16="http://schemas.microsoft.com/office/drawing/2014/main" val="2771438314"/>
                    </a:ext>
                  </a:extLst>
                </a:gridCol>
                <a:gridCol w="1704555">
                  <a:extLst>
                    <a:ext uri="{9D8B030D-6E8A-4147-A177-3AD203B41FA5}">
                      <a16:colId xmlns:a16="http://schemas.microsoft.com/office/drawing/2014/main" val="1615960693"/>
                    </a:ext>
                  </a:extLst>
                </a:gridCol>
                <a:gridCol w="1704555">
                  <a:extLst>
                    <a:ext uri="{9D8B030D-6E8A-4147-A177-3AD203B41FA5}">
                      <a16:colId xmlns:a16="http://schemas.microsoft.com/office/drawing/2014/main" val="4091334272"/>
                    </a:ext>
                  </a:extLst>
                </a:gridCol>
                <a:gridCol w="3917786">
                  <a:extLst>
                    <a:ext uri="{9D8B030D-6E8A-4147-A177-3AD203B41FA5}">
                      <a16:colId xmlns:a16="http://schemas.microsoft.com/office/drawing/2014/main" val="4067652590"/>
                    </a:ext>
                  </a:extLst>
                </a:gridCol>
              </a:tblGrid>
              <a:tr h="370840">
                <a:tc>
                  <a:txBody>
                    <a:bodyPr/>
                    <a:lstStyle/>
                    <a:p>
                      <a:r>
                        <a:rPr lang="en-US" sz="1800" b="1" kern="1200" dirty="0">
                          <a:solidFill>
                            <a:schemeClr val="lt1"/>
                          </a:solidFill>
                          <a:effectLst/>
                          <a:latin typeface="+mn-lt"/>
                          <a:ea typeface="+mn-ea"/>
                          <a:cs typeface="+mn-cs"/>
                        </a:rPr>
                        <a:t>Task/Working Group Product</a:t>
                      </a:r>
                    </a:p>
                  </a:txBody>
                  <a:tcPr/>
                </a:tc>
                <a:tc>
                  <a:txBody>
                    <a:bodyPr/>
                    <a:lstStyle/>
                    <a:p>
                      <a:r>
                        <a:rPr lang="en-US" dirty="0"/>
                        <a:t>Milestone</a:t>
                      </a:r>
                    </a:p>
                  </a:txBody>
                  <a:tcPr/>
                </a:tc>
                <a:tc>
                  <a:txBody>
                    <a:bodyPr/>
                    <a:lstStyle/>
                    <a:p>
                      <a:r>
                        <a:rPr lang="en-US" dirty="0"/>
                        <a:t>Proposed Deadline</a:t>
                      </a:r>
                    </a:p>
                  </a:txBody>
                  <a:tcPr/>
                </a:tc>
                <a:tc>
                  <a:txBody>
                    <a:bodyPr/>
                    <a:lstStyle/>
                    <a:p>
                      <a:r>
                        <a:rPr lang="en-US" dirty="0"/>
                        <a:t>Notes</a:t>
                      </a:r>
                    </a:p>
                  </a:txBody>
                  <a:tcPr/>
                </a:tc>
                <a:extLst>
                  <a:ext uri="{0D108BD9-81ED-4DB2-BD59-A6C34878D82A}">
                    <a16:rowId xmlns:a16="http://schemas.microsoft.com/office/drawing/2014/main" val="217872045"/>
                  </a:ext>
                </a:extLst>
              </a:tr>
              <a:tr h="370840">
                <a:tc>
                  <a:txBody>
                    <a:bodyPr/>
                    <a:lstStyle/>
                    <a:p>
                      <a:r>
                        <a:rPr lang="en-US" dirty="0"/>
                        <a:t>3.13 N and P controls</a:t>
                      </a:r>
                    </a:p>
                  </a:txBody>
                  <a:tcPr/>
                </a:tc>
                <a:tc>
                  <a:txBody>
                    <a:bodyPr/>
                    <a:lstStyle/>
                    <a:p>
                      <a:r>
                        <a:rPr lang="en-US" dirty="0"/>
                        <a:t>Meta-analysis</a:t>
                      </a:r>
                    </a:p>
                  </a:txBody>
                  <a:tcPr/>
                </a:tc>
                <a:tc>
                  <a:txBody>
                    <a:bodyPr/>
                    <a:lstStyle/>
                    <a:p>
                      <a:r>
                        <a:rPr lang="en-US" dirty="0"/>
                        <a:t>Dec-25</a:t>
                      </a:r>
                    </a:p>
                  </a:txBody>
                  <a:tcPr/>
                </a:tc>
                <a:tc>
                  <a:txBody>
                    <a:bodyPr/>
                    <a:lstStyle/>
                    <a:p>
                      <a:r>
                        <a:rPr lang="en-US" dirty="0"/>
                        <a:t>Meta analysis paper of N, P, N+P addition effects on leaf and whole-plant traits</a:t>
                      </a:r>
                    </a:p>
                  </a:txBody>
                  <a:tcPr/>
                </a:tc>
                <a:extLst>
                  <a:ext uri="{0D108BD9-81ED-4DB2-BD59-A6C34878D82A}">
                    <a16:rowId xmlns:a16="http://schemas.microsoft.com/office/drawing/2014/main" val="17258251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3.13 N and P controls</a:t>
                      </a:r>
                    </a:p>
                  </a:txBody>
                  <a:tcPr/>
                </a:tc>
                <a:tc>
                  <a:txBody>
                    <a:bodyPr/>
                    <a:lstStyle/>
                    <a:p>
                      <a:r>
                        <a:rPr lang="en-US" dirty="0"/>
                        <a:t>P fractionation</a:t>
                      </a:r>
                    </a:p>
                  </a:txBody>
                  <a:tcPr/>
                </a:tc>
                <a:tc>
                  <a:txBody>
                    <a:bodyPr/>
                    <a:lstStyle/>
                    <a:p>
                      <a:r>
                        <a:rPr lang="en-US" dirty="0"/>
                        <a:t>Dec-25 (?)</a:t>
                      </a:r>
                    </a:p>
                  </a:txBody>
                  <a:tcPr/>
                </a:tc>
                <a:tc>
                  <a:txBody>
                    <a:bodyPr/>
                    <a:lstStyle/>
                    <a:p>
                      <a:r>
                        <a:rPr lang="en-US" dirty="0"/>
                        <a:t>Analysis of leaf phosphorus fractionation data in response to soil and climate variables</a:t>
                      </a:r>
                    </a:p>
                  </a:txBody>
                  <a:tcPr/>
                </a:tc>
                <a:extLst>
                  <a:ext uri="{0D108BD9-81ED-4DB2-BD59-A6C34878D82A}">
                    <a16:rowId xmlns:a16="http://schemas.microsoft.com/office/drawing/2014/main" val="910691846"/>
                  </a:ext>
                </a:extLst>
              </a:tr>
              <a:tr h="370840">
                <a:tc>
                  <a:txBody>
                    <a:bodyPr/>
                    <a:lstStyle/>
                    <a:p>
                      <a:r>
                        <a:rPr lang="en-US" sz="1800" b="0" i="0" u="none" strike="noStrike" kern="1200" dirty="0">
                          <a:solidFill>
                            <a:schemeClr val="dk1"/>
                          </a:solidFill>
                          <a:effectLst/>
                          <a:latin typeface="+mn-lt"/>
                          <a:ea typeface="+mn-ea"/>
                          <a:cs typeface="+mn-cs"/>
                        </a:rPr>
                        <a:t>3.13 N and P Controls</a:t>
                      </a:r>
                      <a:endParaRPr lang="en-US" dirty="0"/>
                    </a:p>
                  </a:txBody>
                  <a:tcPr/>
                </a:tc>
                <a:tc>
                  <a:txBody>
                    <a:bodyPr/>
                    <a:lstStyle/>
                    <a:p>
                      <a:r>
                        <a:rPr lang="en-US" dirty="0"/>
                        <a:t>Theory development</a:t>
                      </a:r>
                    </a:p>
                  </a:txBody>
                  <a:tcPr/>
                </a:tc>
                <a:tc>
                  <a:txBody>
                    <a:bodyPr/>
                    <a:lstStyle/>
                    <a:p>
                      <a:r>
                        <a:rPr lang="en-US" sz="1800" b="0" i="0" u="none" strike="noStrike" kern="1200" dirty="0">
                          <a:solidFill>
                            <a:schemeClr val="dk1"/>
                          </a:solidFill>
                          <a:effectLst/>
                          <a:latin typeface="+mn-lt"/>
                          <a:ea typeface="+mn-ea"/>
                          <a:cs typeface="+mn-cs"/>
                        </a:rPr>
                        <a:t>Dec-25</a:t>
                      </a:r>
                      <a:endParaRPr lang="en-US" dirty="0"/>
                    </a:p>
                  </a:txBody>
                  <a:tcPr/>
                </a:tc>
                <a:tc>
                  <a:txBody>
                    <a:bodyPr/>
                    <a:lstStyle/>
                    <a:p>
                      <a:r>
                        <a:rPr lang="en-US" sz="1800" b="0" i="0" u="none" strike="noStrike" kern="1200" dirty="0">
                          <a:solidFill>
                            <a:schemeClr val="dk1"/>
                          </a:solidFill>
                          <a:effectLst/>
                          <a:latin typeface="+mn-lt"/>
                          <a:ea typeface="+mn-ea"/>
                          <a:cs typeface="+mn-cs"/>
                        </a:rPr>
                        <a:t>Meta analysis and analysis of fractionation data has started discussion on hypothesis generation. </a:t>
                      </a:r>
                      <a:endParaRPr lang="en-US" dirty="0"/>
                    </a:p>
                  </a:txBody>
                  <a:tcPr/>
                </a:tc>
                <a:extLst>
                  <a:ext uri="{0D108BD9-81ED-4DB2-BD59-A6C34878D82A}">
                    <a16:rowId xmlns:a16="http://schemas.microsoft.com/office/drawing/2014/main" val="2293712167"/>
                  </a:ext>
                </a:extLst>
              </a:tr>
              <a:tr h="370840">
                <a:tc>
                  <a:txBody>
                    <a:bodyPr/>
                    <a:lstStyle/>
                    <a:p>
                      <a:r>
                        <a:rPr lang="en-US" sz="1800" b="0" i="0" u="none" strike="noStrike" kern="1200" dirty="0">
                          <a:solidFill>
                            <a:schemeClr val="dk1"/>
                          </a:solidFill>
                          <a:effectLst/>
                          <a:latin typeface="+mn-lt"/>
                          <a:ea typeface="+mn-ea"/>
                          <a:cs typeface="+mn-cs"/>
                        </a:rPr>
                        <a:t>6.2 P Cycle Review Paper</a:t>
                      </a:r>
                      <a:endParaRPr lang="en-US" dirty="0"/>
                    </a:p>
                  </a:txBody>
                  <a:tcPr/>
                </a:tc>
                <a:tc>
                  <a:txBody>
                    <a:bodyPr/>
                    <a:lstStyle/>
                    <a:p>
                      <a:r>
                        <a:rPr lang="en-US" dirty="0"/>
                        <a:t>Final manuscript</a:t>
                      </a:r>
                    </a:p>
                  </a:txBody>
                  <a:tcPr/>
                </a:tc>
                <a:tc>
                  <a:txBody>
                    <a:bodyPr/>
                    <a:lstStyle/>
                    <a:p>
                      <a:r>
                        <a:rPr lang="en-US" dirty="0"/>
                        <a:t>Dec-25</a:t>
                      </a:r>
                    </a:p>
                  </a:txBody>
                  <a:tcPr/>
                </a:tc>
                <a:tc>
                  <a:txBody>
                    <a:bodyPr/>
                    <a:lstStyle/>
                    <a:p>
                      <a:r>
                        <a:rPr lang="en-US" dirty="0"/>
                        <a:t>Nick Smith and Keith Bloomfield agree to lead effort</a:t>
                      </a:r>
                    </a:p>
                  </a:txBody>
                  <a:tcPr/>
                </a:tc>
                <a:extLst>
                  <a:ext uri="{0D108BD9-81ED-4DB2-BD59-A6C34878D82A}">
                    <a16:rowId xmlns:a16="http://schemas.microsoft.com/office/drawing/2014/main" val="637089678"/>
                  </a:ext>
                </a:extLst>
              </a:tr>
            </a:tbl>
          </a:graphicData>
        </a:graphic>
      </p:graphicFrame>
    </p:spTree>
    <p:extLst>
      <p:ext uri="{BB962C8B-B14F-4D97-AF65-F5344CB8AC3E}">
        <p14:creationId xmlns:p14="http://schemas.microsoft.com/office/powerpoint/2010/main" val="1898780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98C99AD-2794-F43F-AD51-B3E62C8EDAF1}"/>
              </a:ext>
            </a:extLst>
          </p:cNvPr>
          <p:cNvPicPr>
            <a:picLocks noChangeAspect="1"/>
          </p:cNvPicPr>
          <p:nvPr/>
        </p:nvPicPr>
        <p:blipFill>
          <a:blip r:embed="rId3"/>
          <a:stretch>
            <a:fillRect/>
          </a:stretch>
        </p:blipFill>
        <p:spPr>
          <a:xfrm>
            <a:off x="641774" y="1043588"/>
            <a:ext cx="10905053" cy="1035978"/>
          </a:xfrm>
          <a:prstGeom prst="rect">
            <a:avLst/>
          </a:prstGeom>
        </p:spPr>
      </p:pic>
      <p:sp>
        <p:nvSpPr>
          <p:cNvPr id="20" name="Right Triangle 1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E970B-0656-90A9-4A88-9B3599970047}"/>
              </a:ext>
            </a:extLst>
          </p:cNvPr>
          <p:cNvSpPr>
            <a:spLocks noGrp="1"/>
          </p:cNvSpPr>
          <p:nvPr>
            <p:ph type="ctrTitle"/>
          </p:nvPr>
        </p:nvSpPr>
        <p:spPr>
          <a:xfrm>
            <a:off x="1289304" y="3429000"/>
            <a:ext cx="8921672" cy="1713305"/>
          </a:xfrm>
        </p:spPr>
        <p:txBody>
          <a:bodyPr anchor="b">
            <a:normAutofit/>
          </a:bodyPr>
          <a:lstStyle/>
          <a:p>
            <a:pPr algn="l"/>
            <a:r>
              <a:rPr lang="en-US" sz="3200" b="1"/>
              <a:t>Global response patterns of plant functional traits to N and P addition are driven by additive interactions and climatic demand</a:t>
            </a:r>
            <a:endParaRPr lang="en-US" sz="3200"/>
          </a:p>
        </p:txBody>
      </p:sp>
      <p:sp>
        <p:nvSpPr>
          <p:cNvPr id="3" name="Subtitle 2">
            <a:extLst>
              <a:ext uri="{FF2B5EF4-FFF2-40B4-BE49-F238E27FC236}">
                <a16:creationId xmlns:a16="http://schemas.microsoft.com/office/drawing/2014/main" id="{03EA45E8-AB3A-7879-DF44-7417E3582188}"/>
              </a:ext>
            </a:extLst>
          </p:cNvPr>
          <p:cNvSpPr>
            <a:spLocks noGrp="1"/>
          </p:cNvSpPr>
          <p:nvPr>
            <p:ph type="subTitle" idx="1"/>
          </p:nvPr>
        </p:nvSpPr>
        <p:spPr>
          <a:xfrm>
            <a:off x="1289303" y="5142305"/>
            <a:ext cx="7321298" cy="753165"/>
          </a:xfrm>
        </p:spPr>
        <p:txBody>
          <a:bodyPr anchor="t">
            <a:normAutofit/>
          </a:bodyPr>
          <a:lstStyle/>
          <a:p>
            <a:pPr algn="l"/>
            <a:r>
              <a:rPr lang="en-US" dirty="0"/>
              <a:t>Evan A. Perkowski</a:t>
            </a:r>
          </a:p>
        </p:txBody>
      </p:sp>
    </p:spTree>
    <p:extLst>
      <p:ext uri="{BB962C8B-B14F-4D97-AF65-F5344CB8AC3E}">
        <p14:creationId xmlns:p14="http://schemas.microsoft.com/office/powerpoint/2010/main" val="3985407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CD0EF-12FF-6ECB-FB01-EEA8460DB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73659-A618-67AC-C18E-3BFF8A6C2EFB}"/>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Tree>
    <p:extLst>
      <p:ext uri="{BB962C8B-B14F-4D97-AF65-F5344CB8AC3E}">
        <p14:creationId xmlns:p14="http://schemas.microsoft.com/office/powerpoint/2010/main" val="130846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0D65F-D2FD-3A81-CB7A-A820FCFD6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05685-A546-3EA6-342A-DC01AFFC0DEB}"/>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55D7BE00-575B-F09D-B81A-C9ABDF7BD737}"/>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9B55613A-7F7E-E7E6-80E0-4DACE2B63978}"/>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7" name="Right Arrow 6">
            <a:extLst>
              <a:ext uri="{FF2B5EF4-FFF2-40B4-BE49-F238E27FC236}">
                <a16:creationId xmlns:a16="http://schemas.microsoft.com/office/drawing/2014/main" id="{B69DCBD7-402F-6353-D9D4-F25421E9D926}"/>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97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C016C-C5EB-4464-EF2D-0C90222AB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947FB-9B8C-7818-9F6F-9EC4FB224128}"/>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7BA64EA8-E62F-F65B-9A3A-02CCDF4B2923}"/>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90273644-B509-693F-7493-98932D9A1499}"/>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7" name="Right Arrow 6">
            <a:extLst>
              <a:ext uri="{FF2B5EF4-FFF2-40B4-BE49-F238E27FC236}">
                <a16:creationId xmlns:a16="http://schemas.microsoft.com/office/drawing/2014/main" id="{4F986A5F-1B64-65F4-AC6D-D64449234E72}"/>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003992-FAB0-2541-4CAC-A01006A71360}"/>
              </a:ext>
            </a:extLst>
          </p:cNvPr>
          <p:cNvPicPr>
            <a:picLocks noChangeAspect="1"/>
          </p:cNvPicPr>
          <p:nvPr/>
        </p:nvPicPr>
        <p:blipFill>
          <a:blip r:embed="rId3"/>
          <a:srcRect b="10404"/>
          <a:stretch>
            <a:fillRect/>
          </a:stretch>
        </p:blipFill>
        <p:spPr>
          <a:xfrm>
            <a:off x="0" y="2916605"/>
            <a:ext cx="3800591" cy="3576270"/>
          </a:xfrm>
          <a:prstGeom prst="rect">
            <a:avLst/>
          </a:prstGeom>
        </p:spPr>
      </p:pic>
      <p:pic>
        <p:nvPicPr>
          <p:cNvPr id="12" name="Picture 11">
            <a:extLst>
              <a:ext uri="{FF2B5EF4-FFF2-40B4-BE49-F238E27FC236}">
                <a16:creationId xmlns:a16="http://schemas.microsoft.com/office/drawing/2014/main" id="{0026B9DF-A9D9-721B-4BDC-4DAAF400A983}"/>
              </a:ext>
            </a:extLst>
          </p:cNvPr>
          <p:cNvPicPr>
            <a:picLocks noChangeAspect="1"/>
          </p:cNvPicPr>
          <p:nvPr/>
        </p:nvPicPr>
        <p:blipFill>
          <a:blip r:embed="rId4"/>
          <a:srcRect b="9634"/>
          <a:stretch>
            <a:fillRect/>
          </a:stretch>
        </p:blipFill>
        <p:spPr>
          <a:xfrm>
            <a:off x="3559844" y="3005980"/>
            <a:ext cx="3802718" cy="3486896"/>
          </a:xfrm>
          <a:prstGeom prst="rect">
            <a:avLst/>
          </a:prstGeom>
        </p:spPr>
      </p:pic>
      <p:sp>
        <p:nvSpPr>
          <p:cNvPr id="13" name="TextBox 12">
            <a:extLst>
              <a:ext uri="{FF2B5EF4-FFF2-40B4-BE49-F238E27FC236}">
                <a16:creationId xmlns:a16="http://schemas.microsoft.com/office/drawing/2014/main" id="{3F7C7614-B624-6CE5-4B00-839037389682}"/>
              </a:ext>
            </a:extLst>
          </p:cNvPr>
          <p:cNvSpPr txBox="1"/>
          <p:nvPr/>
        </p:nvSpPr>
        <p:spPr>
          <a:xfrm>
            <a:off x="41563" y="6577445"/>
            <a:ext cx="3067956" cy="276999"/>
          </a:xfrm>
          <a:prstGeom prst="rect">
            <a:avLst/>
          </a:prstGeom>
          <a:noFill/>
        </p:spPr>
        <p:txBody>
          <a:bodyPr wrap="none" rtlCol="0">
            <a:spAutoFit/>
          </a:bodyPr>
          <a:lstStyle/>
          <a:p>
            <a:r>
              <a:rPr lang="en-US" sz="1200" dirty="0" err="1"/>
              <a:t>Firn</a:t>
            </a:r>
            <a:r>
              <a:rPr lang="en-US" sz="1200" dirty="0"/>
              <a:t> et al. (2019) </a:t>
            </a:r>
            <a:r>
              <a:rPr lang="en-US" sz="1200" i="1" dirty="0"/>
              <a:t>Nature Ecology &amp; Evolution</a:t>
            </a:r>
            <a:endParaRPr lang="en-US" sz="1200" dirty="0"/>
          </a:p>
        </p:txBody>
      </p:sp>
      <p:sp>
        <p:nvSpPr>
          <p:cNvPr id="6" name="Rectangle 5">
            <a:extLst>
              <a:ext uri="{FF2B5EF4-FFF2-40B4-BE49-F238E27FC236}">
                <a16:creationId xmlns:a16="http://schemas.microsoft.com/office/drawing/2014/main" id="{275EA450-4DE7-3EC8-250C-A8AB6F8C7921}"/>
              </a:ext>
            </a:extLst>
          </p:cNvPr>
          <p:cNvSpPr/>
          <p:nvPr/>
        </p:nvSpPr>
        <p:spPr>
          <a:xfrm>
            <a:off x="793047" y="3143952"/>
            <a:ext cx="2721644" cy="773291"/>
          </a:xfrm>
          <a:prstGeom prst="rect">
            <a:avLst/>
          </a:prstGeom>
          <a:noFill/>
          <a:ln>
            <a:solidFill>
              <a:srgbClr val="7497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467EDE-78D0-A1A0-9608-22098266656C}"/>
              </a:ext>
            </a:extLst>
          </p:cNvPr>
          <p:cNvSpPr/>
          <p:nvPr/>
        </p:nvSpPr>
        <p:spPr>
          <a:xfrm>
            <a:off x="4593638" y="3285065"/>
            <a:ext cx="2721644" cy="773291"/>
          </a:xfrm>
          <a:prstGeom prst="rect">
            <a:avLst/>
          </a:prstGeom>
          <a:noFill/>
          <a:ln>
            <a:solidFill>
              <a:srgbClr val="B65F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10F843C-C8D6-29D5-0946-CA771E63FFBE}"/>
              </a:ext>
            </a:extLst>
          </p:cNvPr>
          <p:cNvSpPr/>
          <p:nvPr/>
        </p:nvSpPr>
        <p:spPr>
          <a:xfrm>
            <a:off x="3571935" y="2990932"/>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DFC095-138B-1B15-1465-A675DDB21B07}"/>
              </a:ext>
            </a:extLst>
          </p:cNvPr>
          <p:cNvSpPr/>
          <p:nvPr/>
        </p:nvSpPr>
        <p:spPr>
          <a:xfrm>
            <a:off x="-84436" y="2929938"/>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642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4CAAD-D5A0-6C3B-2A03-00CF48DF8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0BBD0-729C-8642-9F88-5B329DE9F3CC}"/>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98B51AA1-E4E6-D232-82D1-9E823DE22A50}"/>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5D8DDABC-8280-ACB0-1CC4-01E93DEF55C6}"/>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6" name="Rectangle 5">
            <a:extLst>
              <a:ext uri="{FF2B5EF4-FFF2-40B4-BE49-F238E27FC236}">
                <a16:creationId xmlns:a16="http://schemas.microsoft.com/office/drawing/2014/main" id="{EBAE08F7-9611-8BD8-0B4F-1F721803F847}"/>
              </a:ext>
            </a:extLst>
          </p:cNvPr>
          <p:cNvSpPr/>
          <p:nvPr/>
        </p:nvSpPr>
        <p:spPr>
          <a:xfrm>
            <a:off x="8648699" y="1936603"/>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t>Photosynthesis</a:t>
            </a:r>
          </a:p>
        </p:txBody>
      </p:sp>
      <p:sp>
        <p:nvSpPr>
          <p:cNvPr id="7" name="Right Arrow 6">
            <a:extLst>
              <a:ext uri="{FF2B5EF4-FFF2-40B4-BE49-F238E27FC236}">
                <a16:creationId xmlns:a16="http://schemas.microsoft.com/office/drawing/2014/main" id="{DBE33C1A-4509-A1DF-DE2E-428A2D32CFC4}"/>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5AFA538-862B-1DEF-916D-C168A406FA5C}"/>
              </a:ext>
            </a:extLst>
          </p:cNvPr>
          <p:cNvSpPr/>
          <p:nvPr/>
        </p:nvSpPr>
        <p:spPr>
          <a:xfrm>
            <a:off x="7580607"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09F10A3-4DD3-FDA2-F622-1C49C8330FA5}"/>
              </a:ext>
            </a:extLst>
          </p:cNvPr>
          <p:cNvPicPr>
            <a:picLocks noChangeAspect="1"/>
          </p:cNvPicPr>
          <p:nvPr/>
        </p:nvPicPr>
        <p:blipFill>
          <a:blip r:embed="rId3"/>
          <a:srcRect b="10404"/>
          <a:stretch>
            <a:fillRect/>
          </a:stretch>
        </p:blipFill>
        <p:spPr>
          <a:xfrm>
            <a:off x="0" y="2916605"/>
            <a:ext cx="3800591" cy="3576270"/>
          </a:xfrm>
          <a:prstGeom prst="rect">
            <a:avLst/>
          </a:prstGeom>
        </p:spPr>
      </p:pic>
      <p:pic>
        <p:nvPicPr>
          <p:cNvPr id="12" name="Picture 11">
            <a:extLst>
              <a:ext uri="{FF2B5EF4-FFF2-40B4-BE49-F238E27FC236}">
                <a16:creationId xmlns:a16="http://schemas.microsoft.com/office/drawing/2014/main" id="{B2AACFB1-AD02-DF2A-4B11-8C38EE945254}"/>
              </a:ext>
            </a:extLst>
          </p:cNvPr>
          <p:cNvPicPr>
            <a:picLocks noChangeAspect="1"/>
          </p:cNvPicPr>
          <p:nvPr/>
        </p:nvPicPr>
        <p:blipFill>
          <a:blip r:embed="rId4"/>
          <a:srcRect b="9634"/>
          <a:stretch>
            <a:fillRect/>
          </a:stretch>
        </p:blipFill>
        <p:spPr>
          <a:xfrm>
            <a:off x="3559844" y="3005980"/>
            <a:ext cx="3802718" cy="3486896"/>
          </a:xfrm>
          <a:prstGeom prst="rect">
            <a:avLst/>
          </a:prstGeom>
        </p:spPr>
      </p:pic>
      <p:sp>
        <p:nvSpPr>
          <p:cNvPr id="13" name="TextBox 12">
            <a:extLst>
              <a:ext uri="{FF2B5EF4-FFF2-40B4-BE49-F238E27FC236}">
                <a16:creationId xmlns:a16="http://schemas.microsoft.com/office/drawing/2014/main" id="{CB78C5E6-CE23-61BB-CFD5-471B17B8BDA1}"/>
              </a:ext>
            </a:extLst>
          </p:cNvPr>
          <p:cNvSpPr txBox="1"/>
          <p:nvPr/>
        </p:nvSpPr>
        <p:spPr>
          <a:xfrm>
            <a:off x="41563" y="6577445"/>
            <a:ext cx="3067956" cy="276999"/>
          </a:xfrm>
          <a:prstGeom prst="rect">
            <a:avLst/>
          </a:prstGeom>
          <a:noFill/>
        </p:spPr>
        <p:txBody>
          <a:bodyPr wrap="none" rtlCol="0">
            <a:spAutoFit/>
          </a:bodyPr>
          <a:lstStyle/>
          <a:p>
            <a:r>
              <a:rPr lang="en-US" sz="1200" dirty="0" err="1"/>
              <a:t>Firn</a:t>
            </a:r>
            <a:r>
              <a:rPr lang="en-US" sz="1200" dirty="0"/>
              <a:t> et al. (2019) </a:t>
            </a:r>
            <a:r>
              <a:rPr lang="en-US" sz="1200" i="1" dirty="0"/>
              <a:t>Nature Ecology &amp; Evolution</a:t>
            </a:r>
            <a:endParaRPr lang="en-US" sz="1200" dirty="0"/>
          </a:p>
        </p:txBody>
      </p:sp>
      <p:sp>
        <p:nvSpPr>
          <p:cNvPr id="9" name="Rectangle 8">
            <a:extLst>
              <a:ext uri="{FF2B5EF4-FFF2-40B4-BE49-F238E27FC236}">
                <a16:creationId xmlns:a16="http://schemas.microsoft.com/office/drawing/2014/main" id="{5D64BD12-3109-6F47-62DB-CB2389D5F00C}"/>
              </a:ext>
            </a:extLst>
          </p:cNvPr>
          <p:cNvSpPr/>
          <p:nvPr/>
        </p:nvSpPr>
        <p:spPr>
          <a:xfrm>
            <a:off x="793047" y="3143952"/>
            <a:ext cx="2721644" cy="773291"/>
          </a:xfrm>
          <a:prstGeom prst="rect">
            <a:avLst/>
          </a:prstGeom>
          <a:noFill/>
          <a:ln>
            <a:solidFill>
              <a:srgbClr val="7497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2E8FF6-CBFB-F844-9645-DA56B2F56276}"/>
              </a:ext>
            </a:extLst>
          </p:cNvPr>
          <p:cNvSpPr/>
          <p:nvPr/>
        </p:nvSpPr>
        <p:spPr>
          <a:xfrm>
            <a:off x="4593638" y="3285065"/>
            <a:ext cx="2721644" cy="773291"/>
          </a:xfrm>
          <a:prstGeom prst="rect">
            <a:avLst/>
          </a:prstGeom>
          <a:noFill/>
          <a:ln>
            <a:solidFill>
              <a:srgbClr val="B65F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3C6444-F1EE-B11A-C443-6D9D7AFCDD0C}"/>
              </a:ext>
            </a:extLst>
          </p:cNvPr>
          <p:cNvSpPr/>
          <p:nvPr/>
        </p:nvSpPr>
        <p:spPr>
          <a:xfrm>
            <a:off x="11353800" y="3096292"/>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E595A2-E828-DF69-9060-BFAC7FC1FE00}"/>
              </a:ext>
            </a:extLst>
          </p:cNvPr>
          <p:cNvSpPr/>
          <p:nvPr/>
        </p:nvSpPr>
        <p:spPr>
          <a:xfrm>
            <a:off x="3588260" y="2925620"/>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C46364B-3CD6-723D-D14F-97962476C6C4}"/>
              </a:ext>
            </a:extLst>
          </p:cNvPr>
          <p:cNvSpPr/>
          <p:nvPr/>
        </p:nvSpPr>
        <p:spPr>
          <a:xfrm>
            <a:off x="-19124" y="2864626"/>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82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E2603-449A-2786-11AD-B9292AD0F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B5F36-F074-FA76-8C40-5C0AB770F781}"/>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36BCAC53-E63B-D8C8-4B34-ACCCC4677ECD}"/>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D2FB9D64-4E7B-3F49-F2E7-3F5B7310F2FC}"/>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6" name="Rectangle 5">
            <a:extLst>
              <a:ext uri="{FF2B5EF4-FFF2-40B4-BE49-F238E27FC236}">
                <a16:creationId xmlns:a16="http://schemas.microsoft.com/office/drawing/2014/main" id="{255B6FD4-AD3D-AE87-96DA-E2F178CABCED}"/>
              </a:ext>
            </a:extLst>
          </p:cNvPr>
          <p:cNvSpPr/>
          <p:nvPr/>
        </p:nvSpPr>
        <p:spPr>
          <a:xfrm>
            <a:off x="8648699" y="1936603"/>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t>Photosynthesis</a:t>
            </a:r>
          </a:p>
        </p:txBody>
      </p:sp>
      <p:sp>
        <p:nvSpPr>
          <p:cNvPr id="7" name="Right Arrow 6">
            <a:extLst>
              <a:ext uri="{FF2B5EF4-FFF2-40B4-BE49-F238E27FC236}">
                <a16:creationId xmlns:a16="http://schemas.microsoft.com/office/drawing/2014/main" id="{3C93F8CD-BC65-F7BE-C903-85450E1307F6}"/>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9C105B5E-90AA-0DA5-624C-232EB78698F9}"/>
              </a:ext>
            </a:extLst>
          </p:cNvPr>
          <p:cNvSpPr/>
          <p:nvPr/>
        </p:nvSpPr>
        <p:spPr>
          <a:xfrm>
            <a:off x="7580607"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280155-2CE2-1061-326D-23EE381060D6}"/>
              </a:ext>
            </a:extLst>
          </p:cNvPr>
          <p:cNvPicPr>
            <a:picLocks noChangeAspect="1"/>
          </p:cNvPicPr>
          <p:nvPr/>
        </p:nvPicPr>
        <p:blipFill>
          <a:blip r:embed="rId3"/>
          <a:srcRect b="10404"/>
          <a:stretch>
            <a:fillRect/>
          </a:stretch>
        </p:blipFill>
        <p:spPr>
          <a:xfrm>
            <a:off x="0" y="2916605"/>
            <a:ext cx="3800591" cy="3576270"/>
          </a:xfrm>
          <a:prstGeom prst="rect">
            <a:avLst/>
          </a:prstGeom>
        </p:spPr>
      </p:pic>
      <p:pic>
        <p:nvPicPr>
          <p:cNvPr id="12" name="Picture 11">
            <a:extLst>
              <a:ext uri="{FF2B5EF4-FFF2-40B4-BE49-F238E27FC236}">
                <a16:creationId xmlns:a16="http://schemas.microsoft.com/office/drawing/2014/main" id="{4692602F-2C83-3EBA-FE05-6774EA1113CB}"/>
              </a:ext>
            </a:extLst>
          </p:cNvPr>
          <p:cNvPicPr>
            <a:picLocks noChangeAspect="1"/>
          </p:cNvPicPr>
          <p:nvPr/>
        </p:nvPicPr>
        <p:blipFill>
          <a:blip r:embed="rId4"/>
          <a:srcRect b="9634"/>
          <a:stretch>
            <a:fillRect/>
          </a:stretch>
        </p:blipFill>
        <p:spPr>
          <a:xfrm>
            <a:off x="3559844" y="3005980"/>
            <a:ext cx="3802718" cy="3486896"/>
          </a:xfrm>
          <a:prstGeom prst="rect">
            <a:avLst/>
          </a:prstGeom>
        </p:spPr>
      </p:pic>
      <p:sp>
        <p:nvSpPr>
          <p:cNvPr id="13" name="TextBox 12">
            <a:extLst>
              <a:ext uri="{FF2B5EF4-FFF2-40B4-BE49-F238E27FC236}">
                <a16:creationId xmlns:a16="http://schemas.microsoft.com/office/drawing/2014/main" id="{B7806757-6433-FC61-9A1C-19743CDCFD5A}"/>
              </a:ext>
            </a:extLst>
          </p:cNvPr>
          <p:cNvSpPr txBox="1"/>
          <p:nvPr/>
        </p:nvSpPr>
        <p:spPr>
          <a:xfrm>
            <a:off x="41563" y="6577445"/>
            <a:ext cx="3067956" cy="276999"/>
          </a:xfrm>
          <a:prstGeom prst="rect">
            <a:avLst/>
          </a:prstGeom>
          <a:noFill/>
        </p:spPr>
        <p:txBody>
          <a:bodyPr wrap="none" rtlCol="0">
            <a:spAutoFit/>
          </a:bodyPr>
          <a:lstStyle/>
          <a:p>
            <a:r>
              <a:rPr lang="en-US" sz="1200" dirty="0" err="1"/>
              <a:t>Firn</a:t>
            </a:r>
            <a:r>
              <a:rPr lang="en-US" sz="1200" dirty="0"/>
              <a:t> et al. (2019) </a:t>
            </a:r>
            <a:r>
              <a:rPr lang="en-US" sz="1200" i="1" dirty="0"/>
              <a:t>Nature Ecology &amp; Evolution</a:t>
            </a:r>
            <a:endParaRPr lang="en-US" sz="1200" dirty="0"/>
          </a:p>
        </p:txBody>
      </p:sp>
      <p:sp>
        <p:nvSpPr>
          <p:cNvPr id="14" name="TextBox 13">
            <a:extLst>
              <a:ext uri="{FF2B5EF4-FFF2-40B4-BE49-F238E27FC236}">
                <a16:creationId xmlns:a16="http://schemas.microsoft.com/office/drawing/2014/main" id="{2C73073E-2CF9-ED04-3000-F31493690288}"/>
              </a:ext>
            </a:extLst>
          </p:cNvPr>
          <p:cNvSpPr txBox="1"/>
          <p:nvPr/>
        </p:nvSpPr>
        <p:spPr>
          <a:xfrm>
            <a:off x="8998528" y="6581001"/>
            <a:ext cx="3280835" cy="276999"/>
          </a:xfrm>
          <a:prstGeom prst="rect">
            <a:avLst/>
          </a:prstGeom>
          <a:noFill/>
        </p:spPr>
        <p:txBody>
          <a:bodyPr wrap="none" rtlCol="0">
            <a:spAutoFit/>
          </a:bodyPr>
          <a:lstStyle/>
          <a:p>
            <a:r>
              <a:rPr lang="en-US" sz="1200" dirty="0"/>
              <a:t>Ellsworth et al. (2022) </a:t>
            </a:r>
            <a:r>
              <a:rPr lang="en-US" sz="1200" i="1" dirty="0"/>
              <a:t>Nature Communications</a:t>
            </a:r>
            <a:endParaRPr lang="en-US" sz="1200" dirty="0"/>
          </a:p>
        </p:txBody>
      </p:sp>
      <p:sp>
        <p:nvSpPr>
          <p:cNvPr id="9" name="Rectangle 8">
            <a:extLst>
              <a:ext uri="{FF2B5EF4-FFF2-40B4-BE49-F238E27FC236}">
                <a16:creationId xmlns:a16="http://schemas.microsoft.com/office/drawing/2014/main" id="{7D355C56-096E-1F40-8BAC-8A6A0000060D}"/>
              </a:ext>
            </a:extLst>
          </p:cNvPr>
          <p:cNvSpPr/>
          <p:nvPr/>
        </p:nvSpPr>
        <p:spPr>
          <a:xfrm>
            <a:off x="793047" y="3143952"/>
            <a:ext cx="2721644" cy="773291"/>
          </a:xfrm>
          <a:prstGeom prst="rect">
            <a:avLst/>
          </a:prstGeom>
          <a:noFill/>
          <a:ln>
            <a:solidFill>
              <a:srgbClr val="7497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83DE43-FC42-E285-107C-C619DD3B492C}"/>
              </a:ext>
            </a:extLst>
          </p:cNvPr>
          <p:cNvSpPr/>
          <p:nvPr/>
        </p:nvSpPr>
        <p:spPr>
          <a:xfrm>
            <a:off x="4593638" y="3285065"/>
            <a:ext cx="2721644" cy="773291"/>
          </a:xfrm>
          <a:prstGeom prst="rect">
            <a:avLst/>
          </a:prstGeom>
          <a:noFill/>
          <a:ln>
            <a:solidFill>
              <a:srgbClr val="B65F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1EA2652-853D-2406-EA80-8CC5F10F275A}"/>
              </a:ext>
            </a:extLst>
          </p:cNvPr>
          <p:cNvPicPr>
            <a:picLocks noChangeAspect="1"/>
          </p:cNvPicPr>
          <p:nvPr/>
        </p:nvPicPr>
        <p:blipFill>
          <a:blip r:embed="rId5"/>
          <a:srcRect r="50387" b="52224"/>
          <a:stretch>
            <a:fillRect/>
          </a:stretch>
        </p:blipFill>
        <p:spPr>
          <a:xfrm>
            <a:off x="7598682" y="3096292"/>
            <a:ext cx="4196035" cy="3396583"/>
          </a:xfrm>
          <a:prstGeom prst="rect">
            <a:avLst/>
          </a:prstGeom>
        </p:spPr>
      </p:pic>
      <p:sp>
        <p:nvSpPr>
          <p:cNvPr id="16" name="Rectangle 15">
            <a:extLst>
              <a:ext uri="{FF2B5EF4-FFF2-40B4-BE49-F238E27FC236}">
                <a16:creationId xmlns:a16="http://schemas.microsoft.com/office/drawing/2014/main" id="{4D5F38BA-87EB-94F1-4907-745C0CEC2D14}"/>
              </a:ext>
            </a:extLst>
          </p:cNvPr>
          <p:cNvSpPr/>
          <p:nvPr/>
        </p:nvSpPr>
        <p:spPr>
          <a:xfrm>
            <a:off x="11353800" y="3096292"/>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D4FEE2C-186E-57BA-F9E2-B6626F05DEC3}"/>
              </a:ext>
            </a:extLst>
          </p:cNvPr>
          <p:cNvSpPr/>
          <p:nvPr/>
        </p:nvSpPr>
        <p:spPr>
          <a:xfrm>
            <a:off x="3588260" y="2925620"/>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6513C2-7C29-9516-6BE4-39D9AB58D0B5}"/>
              </a:ext>
            </a:extLst>
          </p:cNvPr>
          <p:cNvSpPr/>
          <p:nvPr/>
        </p:nvSpPr>
        <p:spPr>
          <a:xfrm>
            <a:off x="-19124" y="2864626"/>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240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B34DC-2019-D7F2-F1D3-E903636B43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5A01A-8FA8-5477-20D8-BEFF0129B07E}"/>
              </a:ext>
            </a:extLst>
          </p:cNvPr>
          <p:cNvSpPr>
            <a:spLocks noGrp="1"/>
          </p:cNvSpPr>
          <p:nvPr>
            <p:ph type="title"/>
          </p:nvPr>
        </p:nvSpPr>
        <p:spPr/>
        <p:txBody>
          <a:bodyPr>
            <a:normAutofit/>
          </a:bodyPr>
          <a:lstStyle/>
          <a:p>
            <a:r>
              <a:rPr lang="en-US" sz="4000" dirty="0"/>
              <a:t>Nutrient availability plays an important role in shaping plant </a:t>
            </a:r>
            <a:r>
              <a:rPr lang="en-US" sz="4000" dirty="0" err="1"/>
              <a:t>ecophysiological</a:t>
            </a:r>
            <a:r>
              <a:rPr lang="en-US" sz="4000" dirty="0"/>
              <a:t> trait variation</a:t>
            </a:r>
          </a:p>
        </p:txBody>
      </p:sp>
      <p:sp>
        <p:nvSpPr>
          <p:cNvPr id="4" name="Rectangle 3">
            <a:extLst>
              <a:ext uri="{FF2B5EF4-FFF2-40B4-BE49-F238E27FC236}">
                <a16:creationId xmlns:a16="http://schemas.microsoft.com/office/drawing/2014/main" id="{C7DA8784-0A4B-B889-E256-59A6A8A21E54}"/>
              </a:ext>
            </a:extLst>
          </p:cNvPr>
          <p:cNvSpPr/>
          <p:nvPr/>
        </p:nvSpPr>
        <p:spPr>
          <a:xfrm>
            <a:off x="964595" y="1938521"/>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Soil nutrients</a:t>
            </a:r>
          </a:p>
        </p:txBody>
      </p:sp>
      <p:sp>
        <p:nvSpPr>
          <p:cNvPr id="5" name="Rectangle 4">
            <a:extLst>
              <a:ext uri="{FF2B5EF4-FFF2-40B4-BE49-F238E27FC236}">
                <a16:creationId xmlns:a16="http://schemas.microsoft.com/office/drawing/2014/main" id="{86BBB818-B7C4-89A0-4A32-2E80AE0032B3}"/>
              </a:ext>
            </a:extLst>
          </p:cNvPr>
          <p:cNvSpPr/>
          <p:nvPr/>
        </p:nvSpPr>
        <p:spPr>
          <a:xfrm>
            <a:off x="4806647" y="1936604"/>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Leaf nutrients</a:t>
            </a:r>
          </a:p>
        </p:txBody>
      </p:sp>
      <p:sp>
        <p:nvSpPr>
          <p:cNvPr id="6" name="Rectangle 5">
            <a:extLst>
              <a:ext uri="{FF2B5EF4-FFF2-40B4-BE49-F238E27FC236}">
                <a16:creationId xmlns:a16="http://schemas.microsoft.com/office/drawing/2014/main" id="{C461CBAC-C08B-3C72-53B5-E8B142804DAA}"/>
              </a:ext>
            </a:extLst>
          </p:cNvPr>
          <p:cNvSpPr/>
          <p:nvPr/>
        </p:nvSpPr>
        <p:spPr>
          <a:xfrm>
            <a:off x="8648699" y="1936603"/>
            <a:ext cx="2454014" cy="7302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t>Photosynthesis</a:t>
            </a:r>
          </a:p>
        </p:txBody>
      </p:sp>
      <p:sp>
        <p:nvSpPr>
          <p:cNvPr id="7" name="Right Arrow 6">
            <a:extLst>
              <a:ext uri="{FF2B5EF4-FFF2-40B4-BE49-F238E27FC236}">
                <a16:creationId xmlns:a16="http://schemas.microsoft.com/office/drawing/2014/main" id="{68373C33-7A77-5454-12DB-0F018A6265A7}"/>
              </a:ext>
            </a:extLst>
          </p:cNvPr>
          <p:cNvSpPr/>
          <p:nvPr/>
        </p:nvSpPr>
        <p:spPr>
          <a:xfrm>
            <a:off x="3738555"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24B551A-ED1E-D783-138D-FA6E2FF3EC59}"/>
              </a:ext>
            </a:extLst>
          </p:cNvPr>
          <p:cNvSpPr/>
          <p:nvPr/>
        </p:nvSpPr>
        <p:spPr>
          <a:xfrm>
            <a:off x="7580607" y="2029812"/>
            <a:ext cx="748145" cy="602673"/>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600D454-34EA-81B2-7BFB-B80CE7BC3B59}"/>
              </a:ext>
            </a:extLst>
          </p:cNvPr>
          <p:cNvPicPr>
            <a:picLocks noChangeAspect="1"/>
          </p:cNvPicPr>
          <p:nvPr/>
        </p:nvPicPr>
        <p:blipFill>
          <a:blip r:embed="rId3"/>
          <a:srcRect b="10404"/>
          <a:stretch>
            <a:fillRect/>
          </a:stretch>
        </p:blipFill>
        <p:spPr>
          <a:xfrm>
            <a:off x="0" y="2916605"/>
            <a:ext cx="3800591" cy="3576270"/>
          </a:xfrm>
          <a:prstGeom prst="rect">
            <a:avLst/>
          </a:prstGeom>
        </p:spPr>
      </p:pic>
      <p:pic>
        <p:nvPicPr>
          <p:cNvPr id="12" name="Picture 11">
            <a:extLst>
              <a:ext uri="{FF2B5EF4-FFF2-40B4-BE49-F238E27FC236}">
                <a16:creationId xmlns:a16="http://schemas.microsoft.com/office/drawing/2014/main" id="{CE977A46-4F4C-A0C6-2BDA-256A0125161E}"/>
              </a:ext>
            </a:extLst>
          </p:cNvPr>
          <p:cNvPicPr>
            <a:picLocks noChangeAspect="1"/>
          </p:cNvPicPr>
          <p:nvPr/>
        </p:nvPicPr>
        <p:blipFill>
          <a:blip r:embed="rId4"/>
          <a:srcRect b="9634"/>
          <a:stretch>
            <a:fillRect/>
          </a:stretch>
        </p:blipFill>
        <p:spPr>
          <a:xfrm>
            <a:off x="3559844" y="3005980"/>
            <a:ext cx="3802718" cy="3486896"/>
          </a:xfrm>
          <a:prstGeom prst="rect">
            <a:avLst/>
          </a:prstGeom>
        </p:spPr>
      </p:pic>
      <p:sp>
        <p:nvSpPr>
          <p:cNvPr id="13" name="TextBox 12">
            <a:extLst>
              <a:ext uri="{FF2B5EF4-FFF2-40B4-BE49-F238E27FC236}">
                <a16:creationId xmlns:a16="http://schemas.microsoft.com/office/drawing/2014/main" id="{FBCCD6EE-68B5-3F56-80AB-10D49ABFDCFE}"/>
              </a:ext>
            </a:extLst>
          </p:cNvPr>
          <p:cNvSpPr txBox="1"/>
          <p:nvPr/>
        </p:nvSpPr>
        <p:spPr>
          <a:xfrm>
            <a:off x="41563" y="6577445"/>
            <a:ext cx="3067956" cy="276999"/>
          </a:xfrm>
          <a:prstGeom prst="rect">
            <a:avLst/>
          </a:prstGeom>
          <a:noFill/>
        </p:spPr>
        <p:txBody>
          <a:bodyPr wrap="none" rtlCol="0">
            <a:spAutoFit/>
          </a:bodyPr>
          <a:lstStyle/>
          <a:p>
            <a:r>
              <a:rPr lang="en-US" sz="1200" dirty="0" err="1"/>
              <a:t>Firn</a:t>
            </a:r>
            <a:r>
              <a:rPr lang="en-US" sz="1200" dirty="0"/>
              <a:t> et al. (2019) </a:t>
            </a:r>
            <a:r>
              <a:rPr lang="en-US" sz="1200" i="1" dirty="0"/>
              <a:t>Nature Ecology &amp; Evolution</a:t>
            </a:r>
            <a:endParaRPr lang="en-US" sz="1200" dirty="0"/>
          </a:p>
        </p:txBody>
      </p:sp>
      <p:sp>
        <p:nvSpPr>
          <p:cNvPr id="14" name="TextBox 13">
            <a:extLst>
              <a:ext uri="{FF2B5EF4-FFF2-40B4-BE49-F238E27FC236}">
                <a16:creationId xmlns:a16="http://schemas.microsoft.com/office/drawing/2014/main" id="{9C029752-01E3-6FC7-9635-0AF7BB48541C}"/>
              </a:ext>
            </a:extLst>
          </p:cNvPr>
          <p:cNvSpPr txBox="1"/>
          <p:nvPr/>
        </p:nvSpPr>
        <p:spPr>
          <a:xfrm>
            <a:off x="8998528" y="6581001"/>
            <a:ext cx="3280835" cy="276999"/>
          </a:xfrm>
          <a:prstGeom prst="rect">
            <a:avLst/>
          </a:prstGeom>
          <a:noFill/>
        </p:spPr>
        <p:txBody>
          <a:bodyPr wrap="none" rtlCol="0">
            <a:spAutoFit/>
          </a:bodyPr>
          <a:lstStyle/>
          <a:p>
            <a:r>
              <a:rPr lang="en-US" sz="1200" dirty="0"/>
              <a:t>Ellsworth et al. (2022) </a:t>
            </a:r>
            <a:r>
              <a:rPr lang="en-US" sz="1200" i="1" dirty="0"/>
              <a:t>Nature Communications</a:t>
            </a:r>
            <a:endParaRPr lang="en-US" sz="1200" dirty="0"/>
          </a:p>
        </p:txBody>
      </p:sp>
      <p:sp>
        <p:nvSpPr>
          <p:cNvPr id="9" name="Rectangle 8">
            <a:extLst>
              <a:ext uri="{FF2B5EF4-FFF2-40B4-BE49-F238E27FC236}">
                <a16:creationId xmlns:a16="http://schemas.microsoft.com/office/drawing/2014/main" id="{CC014A2D-8878-2D93-E2E1-8F48A0863463}"/>
              </a:ext>
            </a:extLst>
          </p:cNvPr>
          <p:cNvSpPr/>
          <p:nvPr/>
        </p:nvSpPr>
        <p:spPr>
          <a:xfrm>
            <a:off x="793047" y="3143952"/>
            <a:ext cx="2721644" cy="773291"/>
          </a:xfrm>
          <a:prstGeom prst="rect">
            <a:avLst/>
          </a:prstGeom>
          <a:noFill/>
          <a:ln>
            <a:solidFill>
              <a:srgbClr val="74973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D99F0E-06C3-5C3E-7F4E-4A463A310BF0}"/>
              </a:ext>
            </a:extLst>
          </p:cNvPr>
          <p:cNvSpPr/>
          <p:nvPr/>
        </p:nvSpPr>
        <p:spPr>
          <a:xfrm>
            <a:off x="4593638" y="3285065"/>
            <a:ext cx="2721644" cy="773291"/>
          </a:xfrm>
          <a:prstGeom prst="rect">
            <a:avLst/>
          </a:prstGeom>
          <a:noFill/>
          <a:ln>
            <a:solidFill>
              <a:srgbClr val="B65F0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0E919A1-19C9-C27A-C4AB-97D31120F647}"/>
              </a:ext>
            </a:extLst>
          </p:cNvPr>
          <p:cNvPicPr>
            <a:picLocks noChangeAspect="1"/>
          </p:cNvPicPr>
          <p:nvPr/>
        </p:nvPicPr>
        <p:blipFill>
          <a:blip r:embed="rId5"/>
          <a:srcRect l="-87" t="52527" r="50474" b="-303"/>
          <a:stretch>
            <a:fillRect/>
          </a:stretch>
        </p:blipFill>
        <p:spPr>
          <a:xfrm>
            <a:off x="7598682" y="3096292"/>
            <a:ext cx="4196035" cy="3396583"/>
          </a:xfrm>
          <a:prstGeom prst="rect">
            <a:avLst/>
          </a:prstGeom>
        </p:spPr>
      </p:pic>
      <p:sp>
        <p:nvSpPr>
          <p:cNvPr id="16" name="Rectangle 15">
            <a:extLst>
              <a:ext uri="{FF2B5EF4-FFF2-40B4-BE49-F238E27FC236}">
                <a16:creationId xmlns:a16="http://schemas.microsoft.com/office/drawing/2014/main" id="{AE133484-701B-6C96-AF2D-D16998D7FFE4}"/>
              </a:ext>
            </a:extLst>
          </p:cNvPr>
          <p:cNvSpPr/>
          <p:nvPr/>
        </p:nvSpPr>
        <p:spPr>
          <a:xfrm>
            <a:off x="11353800" y="3096292"/>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59C042-9449-CB72-DB60-10CA0031C001}"/>
              </a:ext>
            </a:extLst>
          </p:cNvPr>
          <p:cNvSpPr/>
          <p:nvPr/>
        </p:nvSpPr>
        <p:spPr>
          <a:xfrm>
            <a:off x="3581770" y="2977598"/>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D3FDD6-2A5C-0AEC-BDC7-FAEA594037C1}"/>
              </a:ext>
            </a:extLst>
          </p:cNvPr>
          <p:cNvSpPr/>
          <p:nvPr/>
        </p:nvSpPr>
        <p:spPr>
          <a:xfrm>
            <a:off x="15339" y="2916604"/>
            <a:ext cx="440917" cy="332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847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8348-77D6-24BE-6405-B3F8960447A9}"/>
              </a:ext>
            </a:extLst>
          </p:cNvPr>
          <p:cNvSpPr>
            <a:spLocks noGrp="1"/>
          </p:cNvSpPr>
          <p:nvPr>
            <p:ph type="title"/>
          </p:nvPr>
        </p:nvSpPr>
        <p:spPr/>
        <p:txBody>
          <a:bodyPr>
            <a:normAutofit/>
          </a:bodyPr>
          <a:lstStyle/>
          <a:p>
            <a:r>
              <a:rPr lang="en-US" sz="4000" dirty="0"/>
              <a:t>Plant </a:t>
            </a:r>
            <a:r>
              <a:rPr lang="en-US" sz="4000" dirty="0" err="1"/>
              <a:t>ecophysiological</a:t>
            </a:r>
            <a:r>
              <a:rPr lang="en-US" sz="4000" dirty="0"/>
              <a:t> responses to nitrogen availability are well-studied…</a:t>
            </a:r>
          </a:p>
        </p:txBody>
      </p:sp>
      <p:sp>
        <p:nvSpPr>
          <p:cNvPr id="3" name="TextBox 2">
            <a:extLst>
              <a:ext uri="{FF2B5EF4-FFF2-40B4-BE49-F238E27FC236}">
                <a16:creationId xmlns:a16="http://schemas.microsoft.com/office/drawing/2014/main" id="{62E582BB-3100-E006-8EE6-53B8FCD51C58}"/>
              </a:ext>
            </a:extLst>
          </p:cNvPr>
          <p:cNvSpPr txBox="1"/>
          <p:nvPr/>
        </p:nvSpPr>
        <p:spPr>
          <a:xfrm>
            <a:off x="9591416" y="6581001"/>
            <a:ext cx="2600584" cy="276999"/>
          </a:xfrm>
          <a:prstGeom prst="rect">
            <a:avLst/>
          </a:prstGeom>
          <a:noFill/>
        </p:spPr>
        <p:txBody>
          <a:bodyPr wrap="none" rtlCol="0">
            <a:spAutoFit/>
          </a:bodyPr>
          <a:lstStyle/>
          <a:p>
            <a:r>
              <a:rPr lang="en-US" sz="1200" dirty="0"/>
              <a:t>Stocker et al. (2025) </a:t>
            </a:r>
            <a:r>
              <a:rPr lang="en-US" sz="1200" i="1" dirty="0"/>
              <a:t>New Phytologist</a:t>
            </a:r>
            <a:endParaRPr lang="en-US" sz="1200" dirty="0"/>
          </a:p>
        </p:txBody>
      </p:sp>
      <p:pic>
        <p:nvPicPr>
          <p:cNvPr id="5" name="Picture 4">
            <a:extLst>
              <a:ext uri="{FF2B5EF4-FFF2-40B4-BE49-F238E27FC236}">
                <a16:creationId xmlns:a16="http://schemas.microsoft.com/office/drawing/2014/main" id="{5DC20AB9-0A6F-37B3-E72E-25F130B1552D}"/>
              </a:ext>
            </a:extLst>
          </p:cNvPr>
          <p:cNvPicPr>
            <a:picLocks noChangeAspect="1"/>
          </p:cNvPicPr>
          <p:nvPr/>
        </p:nvPicPr>
        <p:blipFill>
          <a:blip r:embed="rId3"/>
          <a:srcRect r="26040" b="3854"/>
          <a:stretch>
            <a:fillRect/>
          </a:stretch>
        </p:blipFill>
        <p:spPr>
          <a:xfrm>
            <a:off x="3185983" y="1512259"/>
            <a:ext cx="5438516" cy="5053311"/>
          </a:xfrm>
          <a:prstGeom prst="rect">
            <a:avLst/>
          </a:prstGeom>
        </p:spPr>
      </p:pic>
      <p:pic>
        <p:nvPicPr>
          <p:cNvPr id="6" name="Picture 5">
            <a:extLst>
              <a:ext uri="{FF2B5EF4-FFF2-40B4-BE49-F238E27FC236}">
                <a16:creationId xmlns:a16="http://schemas.microsoft.com/office/drawing/2014/main" id="{F6249D03-DE6B-CA60-14B8-C0D81E9BF89C}"/>
              </a:ext>
            </a:extLst>
          </p:cNvPr>
          <p:cNvPicPr>
            <a:picLocks noChangeAspect="1"/>
          </p:cNvPicPr>
          <p:nvPr/>
        </p:nvPicPr>
        <p:blipFill>
          <a:blip r:embed="rId3"/>
          <a:srcRect l="80484" t="6223" r="864" b="83870"/>
          <a:stretch>
            <a:fillRect/>
          </a:stretch>
        </p:blipFill>
        <p:spPr>
          <a:xfrm>
            <a:off x="7118349" y="1690688"/>
            <a:ext cx="1371600" cy="520700"/>
          </a:xfrm>
          <a:prstGeom prst="rect">
            <a:avLst/>
          </a:prstGeom>
        </p:spPr>
      </p:pic>
      <p:pic>
        <p:nvPicPr>
          <p:cNvPr id="7" name="Picture 6">
            <a:extLst>
              <a:ext uri="{FF2B5EF4-FFF2-40B4-BE49-F238E27FC236}">
                <a16:creationId xmlns:a16="http://schemas.microsoft.com/office/drawing/2014/main" id="{8B7CCC87-E934-2D04-09B9-73AF2A94CFBA}"/>
              </a:ext>
            </a:extLst>
          </p:cNvPr>
          <p:cNvPicPr>
            <a:picLocks noChangeAspect="1"/>
          </p:cNvPicPr>
          <p:nvPr/>
        </p:nvPicPr>
        <p:blipFill>
          <a:blip r:embed="rId3"/>
          <a:srcRect l="25155" t="95730" r="8522"/>
          <a:stretch>
            <a:fillRect/>
          </a:stretch>
        </p:blipFill>
        <p:spPr>
          <a:xfrm>
            <a:off x="3613150" y="6565570"/>
            <a:ext cx="4876799" cy="224466"/>
          </a:xfrm>
          <a:prstGeom prst="rect">
            <a:avLst/>
          </a:prstGeom>
        </p:spPr>
      </p:pic>
      <p:pic>
        <p:nvPicPr>
          <p:cNvPr id="8" name="Picture 7">
            <a:extLst>
              <a:ext uri="{FF2B5EF4-FFF2-40B4-BE49-F238E27FC236}">
                <a16:creationId xmlns:a16="http://schemas.microsoft.com/office/drawing/2014/main" id="{7D8F07C8-AC6C-00DC-E22F-5DA1DCE962AF}"/>
              </a:ext>
            </a:extLst>
          </p:cNvPr>
          <p:cNvPicPr>
            <a:picLocks noChangeAspect="1"/>
          </p:cNvPicPr>
          <p:nvPr/>
        </p:nvPicPr>
        <p:blipFill>
          <a:blip r:embed="rId3"/>
          <a:srcRect l="25155" t="95730" r="8522"/>
          <a:stretch>
            <a:fillRect/>
          </a:stretch>
        </p:blipFill>
        <p:spPr>
          <a:xfrm>
            <a:off x="3747700" y="3690686"/>
            <a:ext cx="4876799" cy="224466"/>
          </a:xfrm>
          <a:prstGeom prst="rect">
            <a:avLst/>
          </a:prstGeom>
        </p:spPr>
      </p:pic>
      <p:pic>
        <p:nvPicPr>
          <p:cNvPr id="4" name="Picture 3">
            <a:extLst>
              <a:ext uri="{FF2B5EF4-FFF2-40B4-BE49-F238E27FC236}">
                <a16:creationId xmlns:a16="http://schemas.microsoft.com/office/drawing/2014/main" id="{3DF747C2-E820-696F-3D9A-6B7619FCE9B1}"/>
              </a:ext>
            </a:extLst>
          </p:cNvPr>
          <p:cNvPicPr>
            <a:picLocks noChangeAspect="1"/>
          </p:cNvPicPr>
          <p:nvPr/>
        </p:nvPicPr>
        <p:blipFill>
          <a:blip r:embed="rId3"/>
          <a:srcRect l="77029" t="50926" b="39167"/>
          <a:stretch>
            <a:fillRect/>
          </a:stretch>
        </p:blipFill>
        <p:spPr>
          <a:xfrm>
            <a:off x="6959599" y="3951036"/>
            <a:ext cx="1689100" cy="520700"/>
          </a:xfrm>
          <a:prstGeom prst="rect">
            <a:avLst/>
          </a:prstGeom>
        </p:spPr>
      </p:pic>
    </p:spTree>
    <p:extLst>
      <p:ext uri="{BB962C8B-B14F-4D97-AF65-F5344CB8AC3E}">
        <p14:creationId xmlns:p14="http://schemas.microsoft.com/office/powerpoint/2010/main" val="1693472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4846-F224-21E4-F503-2F663E9195A8}"/>
              </a:ext>
            </a:extLst>
          </p:cNvPr>
          <p:cNvSpPr>
            <a:spLocks noGrp="1"/>
          </p:cNvSpPr>
          <p:nvPr>
            <p:ph type="title"/>
          </p:nvPr>
        </p:nvSpPr>
        <p:spPr/>
        <p:txBody>
          <a:bodyPr>
            <a:normAutofit/>
          </a:bodyPr>
          <a:lstStyle/>
          <a:p>
            <a:r>
              <a:rPr lang="en-US" sz="5000" dirty="0"/>
              <a:t>Main goal: review current evidence and develop a theory for understanding optimal plant responses to P availability</a:t>
            </a:r>
          </a:p>
        </p:txBody>
      </p:sp>
      <p:sp>
        <p:nvSpPr>
          <p:cNvPr id="4" name="Text Placeholder 3">
            <a:extLst>
              <a:ext uri="{FF2B5EF4-FFF2-40B4-BE49-F238E27FC236}">
                <a16:creationId xmlns:a16="http://schemas.microsoft.com/office/drawing/2014/main" id="{DA657D0B-740B-C120-C5DF-F85F8812C8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4564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2B23C-AEE4-325C-F448-21A0B12E98A9}"/>
              </a:ext>
            </a:extLst>
          </p:cNvPr>
          <p:cNvSpPr>
            <a:spLocks noGrp="1"/>
          </p:cNvSpPr>
          <p:nvPr>
            <p:ph type="title"/>
          </p:nvPr>
        </p:nvSpPr>
        <p:spPr/>
        <p:txBody>
          <a:bodyPr>
            <a:normAutofit fontScale="90000"/>
          </a:bodyPr>
          <a:lstStyle/>
          <a:p>
            <a:r>
              <a:rPr lang="en-US" sz="4000" dirty="0"/>
              <a:t>Some responses to nitrogen are context dependent on climatic demand </a:t>
            </a:r>
            <a:r>
              <a:rPr lang="en-US" sz="4000" dirty="0">
                <a:solidFill>
                  <a:schemeClr val="bg1"/>
                </a:solidFill>
              </a:rPr>
              <a:t>and nutrient acquisition strategy</a:t>
            </a:r>
          </a:p>
        </p:txBody>
      </p:sp>
      <p:pic>
        <p:nvPicPr>
          <p:cNvPr id="4" name="Picture 3">
            <a:extLst>
              <a:ext uri="{FF2B5EF4-FFF2-40B4-BE49-F238E27FC236}">
                <a16:creationId xmlns:a16="http://schemas.microsoft.com/office/drawing/2014/main" id="{22298378-EE40-6F9C-52E2-D237D9C446E3}"/>
              </a:ext>
            </a:extLst>
          </p:cNvPr>
          <p:cNvPicPr>
            <a:picLocks noChangeAspect="1"/>
          </p:cNvPicPr>
          <p:nvPr/>
        </p:nvPicPr>
        <p:blipFill>
          <a:blip r:embed="rId3"/>
          <a:stretch>
            <a:fillRect/>
          </a:stretch>
        </p:blipFill>
        <p:spPr>
          <a:xfrm>
            <a:off x="693810" y="2424245"/>
            <a:ext cx="9794827" cy="3107423"/>
          </a:xfrm>
          <a:prstGeom prst="rect">
            <a:avLst/>
          </a:prstGeom>
        </p:spPr>
      </p:pic>
      <p:sp>
        <p:nvSpPr>
          <p:cNvPr id="6" name="TextBox 5">
            <a:extLst>
              <a:ext uri="{FF2B5EF4-FFF2-40B4-BE49-F238E27FC236}">
                <a16:creationId xmlns:a16="http://schemas.microsoft.com/office/drawing/2014/main" id="{FD2C60E5-0EA4-1261-1C98-B35C16004B21}"/>
              </a:ext>
            </a:extLst>
          </p:cNvPr>
          <p:cNvSpPr txBox="1"/>
          <p:nvPr/>
        </p:nvSpPr>
        <p:spPr>
          <a:xfrm>
            <a:off x="9673297" y="6492875"/>
            <a:ext cx="2518703" cy="276999"/>
          </a:xfrm>
          <a:prstGeom prst="rect">
            <a:avLst/>
          </a:prstGeom>
          <a:noFill/>
        </p:spPr>
        <p:txBody>
          <a:bodyPr wrap="none" rtlCol="0">
            <a:spAutoFit/>
          </a:bodyPr>
          <a:lstStyle/>
          <a:p>
            <a:r>
              <a:rPr lang="en-US" sz="1200" dirty="0" err="1"/>
              <a:t>Cheaib</a:t>
            </a:r>
            <a:r>
              <a:rPr lang="en-US" sz="1200" dirty="0"/>
              <a:t> et al. (2025) </a:t>
            </a:r>
            <a:r>
              <a:rPr lang="en-US" sz="1200" i="1" dirty="0"/>
              <a:t>Ecology Letters</a:t>
            </a:r>
            <a:endParaRPr lang="en-US" sz="1200" dirty="0"/>
          </a:p>
        </p:txBody>
      </p:sp>
      <p:sp>
        <p:nvSpPr>
          <p:cNvPr id="3" name="TextBox 2">
            <a:extLst>
              <a:ext uri="{FF2B5EF4-FFF2-40B4-BE49-F238E27FC236}">
                <a16:creationId xmlns:a16="http://schemas.microsoft.com/office/drawing/2014/main" id="{45E904CC-EF3E-5BC4-4229-B8E414ECF301}"/>
              </a:ext>
            </a:extLst>
          </p:cNvPr>
          <p:cNvSpPr txBox="1"/>
          <p:nvPr/>
        </p:nvSpPr>
        <p:spPr>
          <a:xfrm>
            <a:off x="300110" y="5987186"/>
            <a:ext cx="4311886" cy="646331"/>
          </a:xfrm>
          <a:prstGeom prst="rect">
            <a:avLst/>
          </a:prstGeom>
          <a:solidFill>
            <a:schemeClr val="bg1">
              <a:lumMod val="95000"/>
            </a:schemeClr>
          </a:solidFill>
          <a:ln w="38100">
            <a:solidFill>
              <a:schemeClr val="tx1"/>
            </a:solidFill>
          </a:ln>
        </p:spPr>
        <p:txBody>
          <a:bodyPr wrap="none" rtlCol="0">
            <a:spAutoFit/>
          </a:bodyPr>
          <a:lstStyle/>
          <a:p>
            <a:pPr algn="ctr"/>
            <a:r>
              <a:rPr lang="en-US" dirty="0"/>
              <a:t>Leaf N content increases with N addition</a:t>
            </a:r>
          </a:p>
          <a:p>
            <a:pPr algn="ctr"/>
            <a:r>
              <a:rPr lang="en-US" dirty="0"/>
              <a:t>most strongly in cold, dry climates</a:t>
            </a:r>
          </a:p>
        </p:txBody>
      </p:sp>
    </p:spTree>
    <p:extLst>
      <p:ext uri="{BB962C8B-B14F-4D97-AF65-F5344CB8AC3E}">
        <p14:creationId xmlns:p14="http://schemas.microsoft.com/office/powerpoint/2010/main" val="400738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94288C-4574-2BC6-6275-346C9A512329}"/>
              </a:ext>
            </a:extLst>
          </p:cNvPr>
          <p:cNvSpPr>
            <a:spLocks noGrp="1"/>
          </p:cNvSpPr>
          <p:nvPr>
            <p:ph type="title"/>
          </p:nvPr>
        </p:nvSpPr>
        <p:spPr/>
        <p:txBody>
          <a:bodyPr/>
          <a:lstStyle/>
          <a:p>
            <a:r>
              <a:rPr lang="en-US" dirty="0"/>
              <a:t>But what about the role of phosphorus availability?</a:t>
            </a:r>
          </a:p>
        </p:txBody>
      </p:sp>
      <p:sp>
        <p:nvSpPr>
          <p:cNvPr id="5" name="Text Placeholder 4">
            <a:extLst>
              <a:ext uri="{FF2B5EF4-FFF2-40B4-BE49-F238E27FC236}">
                <a16:creationId xmlns:a16="http://schemas.microsoft.com/office/drawing/2014/main" id="{9ADCA035-3173-F1A3-8DCC-17FBB010AFD7}"/>
              </a:ext>
            </a:extLst>
          </p:cNvPr>
          <p:cNvSpPr>
            <a:spLocks noGrp="1"/>
          </p:cNvSpPr>
          <p:nvPr>
            <p:ph idx="1"/>
          </p:nvPr>
        </p:nvSpPr>
        <p:spPr>
          <a:xfrm>
            <a:off x="838200" y="1825625"/>
            <a:ext cx="11197280" cy="4351338"/>
          </a:xfrm>
        </p:spPr>
        <p:txBody>
          <a:bodyPr>
            <a:normAutofit/>
          </a:bodyPr>
          <a:lstStyle/>
          <a:p>
            <a:endParaRPr lang="en-US" dirty="0"/>
          </a:p>
          <a:p>
            <a:r>
              <a:rPr lang="en-US" dirty="0"/>
              <a:t>Energy metabolism (AT</a:t>
            </a:r>
            <a:r>
              <a:rPr lang="en-US" b="1" u="sng" dirty="0"/>
              <a:t>P</a:t>
            </a:r>
            <a:r>
              <a:rPr lang="en-US" b="1" dirty="0"/>
              <a:t> and </a:t>
            </a:r>
            <a:r>
              <a:rPr lang="en-US" dirty="0"/>
              <a:t>NAD</a:t>
            </a:r>
            <a:r>
              <a:rPr lang="en-US" b="1" u="sng" dirty="0"/>
              <a:t>P</a:t>
            </a:r>
            <a:r>
              <a:rPr lang="en-US" dirty="0"/>
              <a:t>H drive photosynthetic and respiratory reactions)</a:t>
            </a:r>
          </a:p>
          <a:p>
            <a:endParaRPr lang="en-US" sz="1400" dirty="0"/>
          </a:p>
          <a:p>
            <a:r>
              <a:rPr lang="en-US" dirty="0"/>
              <a:t>Carbon export (sucrose transport relies on triose </a:t>
            </a:r>
            <a:r>
              <a:rPr lang="en-US" b="1" u="sng" dirty="0"/>
              <a:t>phosphate </a:t>
            </a:r>
            <a:r>
              <a:rPr lang="en-US" dirty="0"/>
              <a:t>utilization)</a:t>
            </a:r>
            <a:endParaRPr lang="en-US" b="1" dirty="0"/>
          </a:p>
          <a:p>
            <a:pPr marL="0" indent="0">
              <a:buNone/>
            </a:pPr>
            <a:endParaRPr lang="en-US" sz="1400" dirty="0"/>
          </a:p>
          <a:p>
            <a:r>
              <a:rPr lang="en-US" dirty="0"/>
              <a:t>Biomass allocation to root tissues (to satisfy demand for above processes)</a:t>
            </a:r>
          </a:p>
        </p:txBody>
      </p:sp>
    </p:spTree>
    <p:extLst>
      <p:ext uri="{BB962C8B-B14F-4D97-AF65-F5344CB8AC3E}">
        <p14:creationId xmlns:p14="http://schemas.microsoft.com/office/powerpoint/2010/main" val="3271465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1DA3F0-EDFD-6ACE-D03F-1F7EAB763FEB}"/>
              </a:ext>
            </a:extLst>
          </p:cNvPr>
          <p:cNvSpPr txBox="1"/>
          <p:nvPr/>
        </p:nvSpPr>
        <p:spPr>
          <a:xfrm>
            <a:off x="0" y="6558812"/>
            <a:ext cx="2091085" cy="276999"/>
          </a:xfrm>
          <a:prstGeom prst="rect">
            <a:avLst/>
          </a:prstGeom>
          <a:noFill/>
        </p:spPr>
        <p:txBody>
          <a:bodyPr wrap="none" rtlCol="0">
            <a:spAutoFit/>
          </a:bodyPr>
          <a:lstStyle/>
          <a:p>
            <a:r>
              <a:rPr lang="en-US" sz="1200" dirty="0" err="1">
                <a:cs typeface="Arial" panose="020B0604020202020204" pitchFamily="34" charset="0"/>
              </a:rPr>
              <a:t>Braghiere</a:t>
            </a:r>
            <a:r>
              <a:rPr lang="en-US" sz="1200" dirty="0">
                <a:cs typeface="Arial" panose="020B0604020202020204" pitchFamily="34" charset="0"/>
              </a:rPr>
              <a:t> et al. (2022) </a:t>
            </a:r>
            <a:r>
              <a:rPr lang="en-US" sz="1200" i="1" dirty="0">
                <a:cs typeface="Arial" panose="020B0604020202020204" pitchFamily="34" charset="0"/>
              </a:rPr>
              <a:t>JAMES</a:t>
            </a:r>
            <a:endParaRPr lang="en-US" sz="1200" dirty="0"/>
          </a:p>
        </p:txBody>
      </p:sp>
      <p:pic>
        <p:nvPicPr>
          <p:cNvPr id="8" name="Picture 7">
            <a:extLst>
              <a:ext uri="{FF2B5EF4-FFF2-40B4-BE49-F238E27FC236}">
                <a16:creationId xmlns:a16="http://schemas.microsoft.com/office/drawing/2014/main" id="{08419060-B572-3C49-CDB0-87F598F2B4EE}"/>
              </a:ext>
            </a:extLst>
          </p:cNvPr>
          <p:cNvPicPr>
            <a:picLocks noChangeAspect="1"/>
          </p:cNvPicPr>
          <p:nvPr/>
        </p:nvPicPr>
        <p:blipFill>
          <a:blip r:embed="rId3"/>
          <a:stretch>
            <a:fillRect/>
          </a:stretch>
        </p:blipFill>
        <p:spPr>
          <a:xfrm>
            <a:off x="232719" y="1878560"/>
            <a:ext cx="7772400" cy="4492380"/>
          </a:xfrm>
          <a:prstGeom prst="rect">
            <a:avLst/>
          </a:prstGeom>
        </p:spPr>
      </p:pic>
      <p:sp>
        <p:nvSpPr>
          <p:cNvPr id="9" name="Title 8">
            <a:extLst>
              <a:ext uri="{FF2B5EF4-FFF2-40B4-BE49-F238E27FC236}">
                <a16:creationId xmlns:a16="http://schemas.microsoft.com/office/drawing/2014/main" id="{30152F94-025D-50E0-85FD-626C11055E09}"/>
              </a:ext>
            </a:extLst>
          </p:cNvPr>
          <p:cNvSpPr>
            <a:spLocks noGrp="1"/>
          </p:cNvSpPr>
          <p:nvPr>
            <p:ph type="title"/>
          </p:nvPr>
        </p:nvSpPr>
        <p:spPr/>
        <p:txBody>
          <a:bodyPr/>
          <a:lstStyle/>
          <a:p>
            <a:r>
              <a:rPr lang="en-US" dirty="0"/>
              <a:t>And what about N and P colimitation effects on plant </a:t>
            </a:r>
            <a:r>
              <a:rPr lang="en-US" dirty="0" err="1"/>
              <a:t>ecophysiological</a:t>
            </a:r>
            <a:r>
              <a:rPr lang="en-US" dirty="0"/>
              <a:t> traits?</a:t>
            </a:r>
          </a:p>
        </p:txBody>
      </p:sp>
    </p:spTree>
    <p:extLst>
      <p:ext uri="{BB962C8B-B14F-4D97-AF65-F5344CB8AC3E}">
        <p14:creationId xmlns:p14="http://schemas.microsoft.com/office/powerpoint/2010/main" val="2516648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03B58-EE8F-2485-5C03-6B558FE6BF1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9E06BF5-A941-772E-E6FF-5EFD89F27033}"/>
              </a:ext>
            </a:extLst>
          </p:cNvPr>
          <p:cNvSpPr txBox="1"/>
          <p:nvPr/>
        </p:nvSpPr>
        <p:spPr>
          <a:xfrm>
            <a:off x="0" y="6558812"/>
            <a:ext cx="2091085" cy="276999"/>
          </a:xfrm>
          <a:prstGeom prst="rect">
            <a:avLst/>
          </a:prstGeom>
          <a:noFill/>
        </p:spPr>
        <p:txBody>
          <a:bodyPr wrap="none" rtlCol="0">
            <a:spAutoFit/>
          </a:bodyPr>
          <a:lstStyle/>
          <a:p>
            <a:r>
              <a:rPr lang="en-US" sz="1200" dirty="0" err="1">
                <a:cs typeface="Arial" panose="020B0604020202020204" pitchFamily="34" charset="0"/>
              </a:rPr>
              <a:t>Braghiere</a:t>
            </a:r>
            <a:r>
              <a:rPr lang="en-US" sz="1200" dirty="0">
                <a:cs typeface="Arial" panose="020B0604020202020204" pitchFamily="34" charset="0"/>
              </a:rPr>
              <a:t> et al. (2022) </a:t>
            </a:r>
            <a:r>
              <a:rPr lang="en-US" sz="1200" i="1" dirty="0">
                <a:cs typeface="Arial" panose="020B0604020202020204" pitchFamily="34" charset="0"/>
              </a:rPr>
              <a:t>JAMES</a:t>
            </a:r>
            <a:endParaRPr lang="en-US" sz="1200" dirty="0"/>
          </a:p>
        </p:txBody>
      </p:sp>
      <p:pic>
        <p:nvPicPr>
          <p:cNvPr id="8" name="Picture 7">
            <a:extLst>
              <a:ext uri="{FF2B5EF4-FFF2-40B4-BE49-F238E27FC236}">
                <a16:creationId xmlns:a16="http://schemas.microsoft.com/office/drawing/2014/main" id="{882D3061-73CD-B831-0674-3324CCB9F89C}"/>
              </a:ext>
            </a:extLst>
          </p:cNvPr>
          <p:cNvPicPr>
            <a:picLocks noChangeAspect="1"/>
          </p:cNvPicPr>
          <p:nvPr/>
        </p:nvPicPr>
        <p:blipFill>
          <a:blip r:embed="rId3"/>
          <a:stretch>
            <a:fillRect/>
          </a:stretch>
        </p:blipFill>
        <p:spPr>
          <a:xfrm>
            <a:off x="232719" y="1878560"/>
            <a:ext cx="7772400" cy="4492380"/>
          </a:xfrm>
          <a:prstGeom prst="rect">
            <a:avLst/>
          </a:prstGeom>
        </p:spPr>
      </p:pic>
      <p:sp>
        <p:nvSpPr>
          <p:cNvPr id="9" name="Title 8">
            <a:extLst>
              <a:ext uri="{FF2B5EF4-FFF2-40B4-BE49-F238E27FC236}">
                <a16:creationId xmlns:a16="http://schemas.microsoft.com/office/drawing/2014/main" id="{77BA42D1-34D1-F289-D384-AF7A0BD31738}"/>
              </a:ext>
            </a:extLst>
          </p:cNvPr>
          <p:cNvSpPr>
            <a:spLocks noGrp="1"/>
          </p:cNvSpPr>
          <p:nvPr>
            <p:ph type="title"/>
          </p:nvPr>
        </p:nvSpPr>
        <p:spPr/>
        <p:txBody>
          <a:bodyPr/>
          <a:lstStyle/>
          <a:p>
            <a:r>
              <a:rPr lang="en-US" dirty="0"/>
              <a:t>And what about N and P colimitation effects on plant </a:t>
            </a:r>
            <a:r>
              <a:rPr lang="en-US" dirty="0" err="1"/>
              <a:t>ecophysiological</a:t>
            </a:r>
            <a:r>
              <a:rPr lang="en-US" dirty="0"/>
              <a:t> traits?</a:t>
            </a:r>
          </a:p>
        </p:txBody>
      </p:sp>
      <p:sp>
        <p:nvSpPr>
          <p:cNvPr id="2" name="TextBox 1">
            <a:extLst>
              <a:ext uri="{FF2B5EF4-FFF2-40B4-BE49-F238E27FC236}">
                <a16:creationId xmlns:a16="http://schemas.microsoft.com/office/drawing/2014/main" id="{E82B7F87-70B2-EB85-9563-A9135FBCC493}"/>
              </a:ext>
            </a:extLst>
          </p:cNvPr>
          <p:cNvSpPr txBox="1"/>
          <p:nvPr/>
        </p:nvSpPr>
        <p:spPr>
          <a:xfrm>
            <a:off x="8906944" y="6558812"/>
            <a:ext cx="3280835" cy="276999"/>
          </a:xfrm>
          <a:prstGeom prst="rect">
            <a:avLst/>
          </a:prstGeom>
          <a:noFill/>
        </p:spPr>
        <p:txBody>
          <a:bodyPr wrap="none" rtlCol="0">
            <a:spAutoFit/>
          </a:bodyPr>
          <a:lstStyle/>
          <a:p>
            <a:r>
              <a:rPr lang="en-US" sz="1200" dirty="0"/>
              <a:t>Ellsworth et al. (2022) </a:t>
            </a:r>
            <a:r>
              <a:rPr lang="en-US" sz="1200" i="1" dirty="0"/>
              <a:t>Nature Communications</a:t>
            </a:r>
            <a:endParaRPr lang="en-US" sz="1200" dirty="0"/>
          </a:p>
        </p:txBody>
      </p:sp>
      <p:pic>
        <p:nvPicPr>
          <p:cNvPr id="3" name="Picture 2">
            <a:extLst>
              <a:ext uri="{FF2B5EF4-FFF2-40B4-BE49-F238E27FC236}">
                <a16:creationId xmlns:a16="http://schemas.microsoft.com/office/drawing/2014/main" id="{15184779-D05D-A525-DC6A-ABA29EB0D7F4}"/>
              </a:ext>
            </a:extLst>
          </p:cNvPr>
          <p:cNvPicPr>
            <a:picLocks noChangeAspect="1"/>
          </p:cNvPicPr>
          <p:nvPr/>
        </p:nvPicPr>
        <p:blipFill>
          <a:blip r:embed="rId4"/>
          <a:srcRect r="50387" b="52224"/>
          <a:stretch>
            <a:fillRect/>
          </a:stretch>
        </p:blipFill>
        <p:spPr>
          <a:xfrm>
            <a:off x="7511319" y="2305462"/>
            <a:ext cx="4196035" cy="3396583"/>
          </a:xfrm>
          <a:prstGeom prst="rect">
            <a:avLst/>
          </a:prstGeom>
        </p:spPr>
      </p:pic>
    </p:spTree>
    <p:extLst>
      <p:ext uri="{BB962C8B-B14F-4D97-AF65-F5344CB8AC3E}">
        <p14:creationId xmlns:p14="http://schemas.microsoft.com/office/powerpoint/2010/main" val="1243054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2B90E5-465D-0541-0632-BCF0EF47F2B2}"/>
              </a:ext>
            </a:extLst>
          </p:cNvPr>
          <p:cNvSpPr txBox="1"/>
          <p:nvPr/>
        </p:nvSpPr>
        <p:spPr>
          <a:xfrm>
            <a:off x="757881" y="1643450"/>
            <a:ext cx="10676238" cy="3046988"/>
          </a:xfrm>
          <a:prstGeom prst="rect">
            <a:avLst/>
          </a:prstGeom>
          <a:solidFill>
            <a:srgbClr val="FFFF00"/>
          </a:solidFill>
          <a:ln w="57150">
            <a:solidFill>
              <a:schemeClr val="tx1"/>
            </a:solidFill>
          </a:ln>
        </p:spPr>
        <p:txBody>
          <a:bodyPr wrap="square">
            <a:spAutoFit/>
          </a:bodyPr>
          <a:lstStyle/>
          <a:p>
            <a:pPr algn="ctr"/>
            <a:r>
              <a:rPr lang="en-US" sz="4800" b="1" dirty="0"/>
              <a:t>We lack broad data syntheses that assess the role of phosphorus availability* on leaf and whole-plant </a:t>
            </a:r>
            <a:r>
              <a:rPr lang="en-US" sz="4800" b="1" dirty="0" err="1"/>
              <a:t>ecophysiological</a:t>
            </a:r>
            <a:r>
              <a:rPr lang="en-US" sz="4800" b="1" dirty="0"/>
              <a:t> traits</a:t>
            </a:r>
            <a:endParaRPr lang="en-US" sz="4800" dirty="0"/>
          </a:p>
        </p:txBody>
      </p:sp>
      <p:sp>
        <p:nvSpPr>
          <p:cNvPr id="8" name="TextBox 7">
            <a:extLst>
              <a:ext uri="{FF2B5EF4-FFF2-40B4-BE49-F238E27FC236}">
                <a16:creationId xmlns:a16="http://schemas.microsoft.com/office/drawing/2014/main" id="{039B7DA2-A61C-CA20-A5AA-3B98C2A6C999}"/>
              </a:ext>
            </a:extLst>
          </p:cNvPr>
          <p:cNvSpPr txBox="1"/>
          <p:nvPr/>
        </p:nvSpPr>
        <p:spPr>
          <a:xfrm>
            <a:off x="148281" y="6266247"/>
            <a:ext cx="7724294" cy="461665"/>
          </a:xfrm>
          <a:prstGeom prst="rect">
            <a:avLst/>
          </a:prstGeom>
          <a:noFill/>
        </p:spPr>
        <p:txBody>
          <a:bodyPr wrap="none" rtlCol="0">
            <a:spAutoFit/>
          </a:bodyPr>
          <a:lstStyle/>
          <a:p>
            <a:r>
              <a:rPr lang="en-US" sz="2400" dirty="0"/>
              <a:t>*individually and in combination with nitrogen availability</a:t>
            </a:r>
          </a:p>
        </p:txBody>
      </p:sp>
    </p:spTree>
    <p:extLst>
      <p:ext uri="{BB962C8B-B14F-4D97-AF65-F5344CB8AC3E}">
        <p14:creationId xmlns:p14="http://schemas.microsoft.com/office/powerpoint/2010/main" val="337677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9B4F-4AE7-74A7-B69F-163870BEC92F}"/>
              </a:ext>
            </a:extLst>
          </p:cNvPr>
          <p:cNvSpPr>
            <a:spLocks noGrp="1"/>
          </p:cNvSpPr>
          <p:nvPr>
            <p:ph type="title"/>
          </p:nvPr>
        </p:nvSpPr>
        <p:spPr/>
        <p:txBody>
          <a:bodyPr/>
          <a:lstStyle/>
          <a:p>
            <a:r>
              <a:rPr lang="en-US" dirty="0"/>
              <a:t>Meta-analytic approach</a:t>
            </a:r>
          </a:p>
        </p:txBody>
      </p:sp>
      <p:sp>
        <p:nvSpPr>
          <p:cNvPr id="4" name="Rectangle 3">
            <a:extLst>
              <a:ext uri="{FF2B5EF4-FFF2-40B4-BE49-F238E27FC236}">
                <a16:creationId xmlns:a16="http://schemas.microsoft.com/office/drawing/2014/main" id="{EDE20CC3-243C-1E23-647E-7D83A83D8C86}"/>
              </a:ext>
            </a:extLst>
          </p:cNvPr>
          <p:cNvSpPr/>
          <p:nvPr/>
        </p:nvSpPr>
        <p:spPr>
          <a:xfrm>
            <a:off x="751703" y="1690688"/>
            <a:ext cx="10602097" cy="10527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Full-factorial N*P experiments </a:t>
            </a:r>
          </a:p>
          <a:p>
            <a:pPr algn="ctr"/>
            <a:r>
              <a:rPr lang="en-US" sz="3000" dirty="0"/>
              <a:t>(must have N, P, and N+P treatment)</a:t>
            </a:r>
          </a:p>
        </p:txBody>
      </p:sp>
      <p:sp>
        <p:nvSpPr>
          <p:cNvPr id="7" name="Rectangle 6">
            <a:extLst>
              <a:ext uri="{FF2B5EF4-FFF2-40B4-BE49-F238E27FC236}">
                <a16:creationId xmlns:a16="http://schemas.microsoft.com/office/drawing/2014/main" id="{2D12561A-7309-A19A-1B25-DC371A21BFBA}"/>
              </a:ext>
            </a:extLst>
          </p:cNvPr>
          <p:cNvSpPr/>
          <p:nvPr/>
        </p:nvSpPr>
        <p:spPr>
          <a:xfrm>
            <a:off x="751702" y="3167211"/>
            <a:ext cx="10602097" cy="10527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Clear replication scheme</a:t>
            </a:r>
          </a:p>
        </p:txBody>
      </p:sp>
      <p:sp>
        <p:nvSpPr>
          <p:cNvPr id="9" name="Rectangle 8">
            <a:extLst>
              <a:ext uri="{FF2B5EF4-FFF2-40B4-BE49-F238E27FC236}">
                <a16:creationId xmlns:a16="http://schemas.microsoft.com/office/drawing/2014/main" id="{1A9118E1-DFD1-F0F3-F54D-9331092A8056}"/>
              </a:ext>
            </a:extLst>
          </p:cNvPr>
          <p:cNvSpPr/>
          <p:nvPr/>
        </p:nvSpPr>
        <p:spPr>
          <a:xfrm>
            <a:off x="751703" y="4643735"/>
            <a:ext cx="10602097" cy="12875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Measure relevant leaf nutrient, leaf photosynthetic, </a:t>
            </a:r>
          </a:p>
          <a:p>
            <a:pPr algn="ctr"/>
            <a:r>
              <a:rPr lang="en-US" sz="3000" dirty="0"/>
              <a:t>or biomass allocation trait</a:t>
            </a:r>
          </a:p>
        </p:txBody>
      </p:sp>
    </p:spTree>
    <p:extLst>
      <p:ext uri="{BB962C8B-B14F-4D97-AF65-F5344CB8AC3E}">
        <p14:creationId xmlns:p14="http://schemas.microsoft.com/office/powerpoint/2010/main" val="1437164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3C5B-2573-3BED-3CB1-A8772502F285}"/>
              </a:ext>
            </a:extLst>
          </p:cNvPr>
          <p:cNvSpPr>
            <a:spLocks noGrp="1"/>
          </p:cNvSpPr>
          <p:nvPr>
            <p:ph type="title"/>
          </p:nvPr>
        </p:nvSpPr>
        <p:spPr/>
        <p:txBody>
          <a:bodyPr/>
          <a:lstStyle/>
          <a:p>
            <a:r>
              <a:rPr lang="en-US" dirty="0"/>
              <a:t>Final dataset</a:t>
            </a:r>
          </a:p>
        </p:txBody>
      </p:sp>
      <p:pic>
        <p:nvPicPr>
          <p:cNvPr id="7" name="Picture 6">
            <a:extLst>
              <a:ext uri="{FF2B5EF4-FFF2-40B4-BE49-F238E27FC236}">
                <a16:creationId xmlns:a16="http://schemas.microsoft.com/office/drawing/2014/main" id="{1F593F9B-F1A3-D787-7881-7DC1BBD5B154}"/>
              </a:ext>
            </a:extLst>
          </p:cNvPr>
          <p:cNvPicPr>
            <a:picLocks noChangeAspect="1"/>
          </p:cNvPicPr>
          <p:nvPr/>
        </p:nvPicPr>
        <p:blipFill>
          <a:blip r:embed="rId3"/>
          <a:srcRect r="41812"/>
          <a:stretch/>
        </p:blipFill>
        <p:spPr>
          <a:xfrm>
            <a:off x="5803705" y="1285102"/>
            <a:ext cx="5733387" cy="5474043"/>
          </a:xfrm>
          <a:prstGeom prst="rect">
            <a:avLst/>
          </a:prstGeom>
        </p:spPr>
      </p:pic>
      <p:sp>
        <p:nvSpPr>
          <p:cNvPr id="8" name="Rectangle 7">
            <a:extLst>
              <a:ext uri="{FF2B5EF4-FFF2-40B4-BE49-F238E27FC236}">
                <a16:creationId xmlns:a16="http://schemas.microsoft.com/office/drawing/2014/main" id="{EC4B8BA7-25BB-20E9-9B8C-21E1B88EA435}"/>
              </a:ext>
            </a:extLst>
          </p:cNvPr>
          <p:cNvSpPr/>
          <p:nvPr/>
        </p:nvSpPr>
        <p:spPr>
          <a:xfrm>
            <a:off x="751703" y="1829014"/>
            <a:ext cx="476558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85 studies</a:t>
            </a:r>
          </a:p>
        </p:txBody>
      </p:sp>
      <p:sp>
        <p:nvSpPr>
          <p:cNvPr id="10" name="Rectangle 9">
            <a:extLst>
              <a:ext uri="{FF2B5EF4-FFF2-40B4-BE49-F238E27FC236}">
                <a16:creationId xmlns:a16="http://schemas.microsoft.com/office/drawing/2014/main" id="{6F4EB437-4D30-BC0E-E835-6A5DB5501B29}"/>
              </a:ext>
            </a:extLst>
          </p:cNvPr>
          <p:cNvSpPr/>
          <p:nvPr/>
        </p:nvSpPr>
        <p:spPr>
          <a:xfrm>
            <a:off x="1223316" y="3020268"/>
            <a:ext cx="3873843"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78 field (166 sites)</a:t>
            </a:r>
          </a:p>
        </p:txBody>
      </p:sp>
      <p:sp>
        <p:nvSpPr>
          <p:cNvPr id="11" name="Rectangle 10">
            <a:extLst>
              <a:ext uri="{FF2B5EF4-FFF2-40B4-BE49-F238E27FC236}">
                <a16:creationId xmlns:a16="http://schemas.microsoft.com/office/drawing/2014/main" id="{07442FF8-EF80-F646-9CF2-624377318F66}"/>
              </a:ext>
            </a:extLst>
          </p:cNvPr>
          <p:cNvSpPr/>
          <p:nvPr/>
        </p:nvSpPr>
        <p:spPr>
          <a:xfrm>
            <a:off x="1223316" y="4211522"/>
            <a:ext cx="3873843"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6 greenhouse</a:t>
            </a:r>
          </a:p>
        </p:txBody>
      </p:sp>
      <p:sp>
        <p:nvSpPr>
          <p:cNvPr id="12" name="Rectangle 11">
            <a:extLst>
              <a:ext uri="{FF2B5EF4-FFF2-40B4-BE49-F238E27FC236}">
                <a16:creationId xmlns:a16="http://schemas.microsoft.com/office/drawing/2014/main" id="{8C68F44C-3810-90D6-1051-33869C642455}"/>
              </a:ext>
            </a:extLst>
          </p:cNvPr>
          <p:cNvSpPr/>
          <p:nvPr/>
        </p:nvSpPr>
        <p:spPr>
          <a:xfrm>
            <a:off x="1223316" y="5402776"/>
            <a:ext cx="3873843"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1 growth chamber</a:t>
            </a:r>
          </a:p>
        </p:txBody>
      </p:sp>
    </p:spTree>
    <p:extLst>
      <p:ext uri="{BB962C8B-B14F-4D97-AF65-F5344CB8AC3E}">
        <p14:creationId xmlns:p14="http://schemas.microsoft.com/office/powerpoint/2010/main" val="1217311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F41-4D69-06B6-9485-92BE26FA4091}"/>
              </a:ext>
            </a:extLst>
          </p:cNvPr>
          <p:cNvSpPr>
            <a:spLocks noGrp="1"/>
          </p:cNvSpPr>
          <p:nvPr>
            <p:ph type="title"/>
          </p:nvPr>
        </p:nvSpPr>
        <p:spPr/>
        <p:txBody>
          <a:bodyPr/>
          <a:lstStyle/>
          <a:p>
            <a:r>
              <a:rPr lang="en-US" dirty="0"/>
              <a:t>Main questions</a:t>
            </a:r>
          </a:p>
        </p:txBody>
      </p:sp>
      <p:sp>
        <p:nvSpPr>
          <p:cNvPr id="4" name="Rectangle 3">
            <a:extLst>
              <a:ext uri="{FF2B5EF4-FFF2-40B4-BE49-F238E27FC236}">
                <a16:creationId xmlns:a16="http://schemas.microsoft.com/office/drawing/2014/main" id="{E320C759-A85A-14A2-F0FD-43BD32E7AB43}"/>
              </a:ext>
            </a:extLst>
          </p:cNvPr>
          <p:cNvSpPr/>
          <p:nvPr/>
        </p:nvSpPr>
        <p:spPr>
          <a:xfrm>
            <a:off x="2622088" y="1969630"/>
            <a:ext cx="624940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8" name="Rectangle 7">
            <a:extLst>
              <a:ext uri="{FF2B5EF4-FFF2-40B4-BE49-F238E27FC236}">
                <a16:creationId xmlns:a16="http://schemas.microsoft.com/office/drawing/2014/main" id="{279C1898-384E-9AF9-DCDD-537E2811EC7B}"/>
              </a:ext>
            </a:extLst>
          </p:cNvPr>
          <p:cNvSpPr/>
          <p:nvPr/>
        </p:nvSpPr>
        <p:spPr>
          <a:xfrm>
            <a:off x="2622088" y="3348158"/>
            <a:ext cx="6249408" cy="9144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
        <p:nvSpPr>
          <p:cNvPr id="9" name="Rectangle 8">
            <a:extLst>
              <a:ext uri="{FF2B5EF4-FFF2-40B4-BE49-F238E27FC236}">
                <a16:creationId xmlns:a16="http://schemas.microsoft.com/office/drawing/2014/main" id="{C78D2D6B-7010-ACEE-9B86-9052B3FD66DC}"/>
              </a:ext>
            </a:extLst>
          </p:cNvPr>
          <p:cNvSpPr/>
          <p:nvPr/>
        </p:nvSpPr>
        <p:spPr>
          <a:xfrm>
            <a:off x="2622088" y="4726686"/>
            <a:ext cx="6249408" cy="91440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ysClr val="windowText" lastClr="000000"/>
                </a:solidFill>
              </a:rPr>
              <a:t>Are responses to N and P addition modified by climatic demand?</a:t>
            </a:r>
          </a:p>
        </p:txBody>
      </p:sp>
    </p:spTree>
    <p:extLst>
      <p:ext uri="{BB962C8B-B14F-4D97-AF65-F5344CB8AC3E}">
        <p14:creationId xmlns:p14="http://schemas.microsoft.com/office/powerpoint/2010/main" val="465007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2DC37-A154-92DB-310D-A4401891A3B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8B4BDF-E549-EF8C-C1C3-9095C1EBD9CF}"/>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13" name="TextBox 12">
            <a:extLst>
              <a:ext uri="{FF2B5EF4-FFF2-40B4-BE49-F238E27FC236}">
                <a16:creationId xmlns:a16="http://schemas.microsoft.com/office/drawing/2014/main" id="{EBB70138-6515-B744-9962-11204D08B3C6}"/>
              </a:ext>
            </a:extLst>
          </p:cNvPr>
          <p:cNvSpPr txBox="1"/>
          <p:nvPr/>
        </p:nvSpPr>
        <p:spPr>
          <a:xfrm>
            <a:off x="376193" y="1069460"/>
            <a:ext cx="11304540" cy="1477328"/>
          </a:xfrm>
          <a:prstGeom prst="rect">
            <a:avLst/>
          </a:prstGeom>
          <a:noFill/>
        </p:spPr>
        <p:txBody>
          <a:bodyPr wrap="square" rtlCol="0">
            <a:spAutoFit/>
          </a:bodyPr>
          <a:lstStyle/>
          <a:p>
            <a:pPr algn="ctr"/>
            <a:r>
              <a:rPr lang="en-US" sz="3000" dirty="0">
                <a:solidFill>
                  <a:schemeClr val="bg1"/>
                </a:solidFill>
              </a:rPr>
              <a:t>N addition increases leaf N content, does not change photosynthesis, but increases aboveground biomass and decreases the root mass fraction/</a:t>
            </a:r>
            <a:r>
              <a:rPr lang="en-US" sz="3000" dirty="0" err="1">
                <a:solidFill>
                  <a:schemeClr val="bg1"/>
                </a:solidFill>
              </a:rPr>
              <a:t>root:shoot</a:t>
            </a:r>
            <a:r>
              <a:rPr lang="en-US" sz="3000" dirty="0">
                <a:solidFill>
                  <a:schemeClr val="bg1"/>
                </a:solidFill>
              </a:rPr>
              <a:t> ratio </a:t>
            </a:r>
          </a:p>
        </p:txBody>
      </p:sp>
      <p:pic>
        <p:nvPicPr>
          <p:cNvPr id="15" name="Picture 14" descr="A collage of graphs&#10;&#10;AI-generated content may be incorrect.">
            <a:extLst>
              <a:ext uri="{FF2B5EF4-FFF2-40B4-BE49-F238E27FC236}">
                <a16:creationId xmlns:a16="http://schemas.microsoft.com/office/drawing/2014/main" id="{A8C506CC-CD31-AFC4-A637-691AF83594B6}"/>
              </a:ext>
            </a:extLst>
          </p:cNvPr>
          <p:cNvPicPr>
            <a:picLocks noChangeAspect="1"/>
          </p:cNvPicPr>
          <p:nvPr/>
        </p:nvPicPr>
        <p:blipFill>
          <a:blip r:embed="rId3"/>
          <a:srcRect b="66701"/>
          <a:stretch>
            <a:fillRect/>
          </a:stretch>
        </p:blipFill>
        <p:spPr>
          <a:xfrm>
            <a:off x="0" y="3000408"/>
            <a:ext cx="12138217" cy="3031423"/>
          </a:xfrm>
          <a:prstGeom prst="rect">
            <a:avLst/>
          </a:prstGeom>
        </p:spPr>
      </p:pic>
      <p:sp>
        <p:nvSpPr>
          <p:cNvPr id="2" name="Rectangle 1">
            <a:extLst>
              <a:ext uri="{FF2B5EF4-FFF2-40B4-BE49-F238E27FC236}">
                <a16:creationId xmlns:a16="http://schemas.microsoft.com/office/drawing/2014/main" id="{71D2ED7E-03DC-4386-64A1-9A1B449B52C1}"/>
              </a:ext>
            </a:extLst>
          </p:cNvPr>
          <p:cNvSpPr/>
          <p:nvPr/>
        </p:nvSpPr>
        <p:spPr>
          <a:xfrm>
            <a:off x="5661614" y="3000408"/>
            <a:ext cx="2299689" cy="24643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E0DD75B-B0F4-4CA3-E2FF-1135AFD3DDD1}"/>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8177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10B23-61B1-7946-491C-0F8ECA1394E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32C5AA7-4A72-F589-BBEE-D17E2EBE6B3E}"/>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13" name="TextBox 12">
            <a:extLst>
              <a:ext uri="{FF2B5EF4-FFF2-40B4-BE49-F238E27FC236}">
                <a16:creationId xmlns:a16="http://schemas.microsoft.com/office/drawing/2014/main" id="{4A30184C-30EE-6338-AB58-DEC58B8FABB3}"/>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N addition increases leaf N content</a:t>
            </a:r>
            <a:r>
              <a:rPr lang="en-US" sz="3000" dirty="0">
                <a:solidFill>
                  <a:schemeClr val="bg1">
                    <a:lumMod val="95000"/>
                  </a:schemeClr>
                </a:solidFill>
              </a:rPr>
              <a:t>, does not change photosynthesis, but increases aboveground biomass and decreases the root mass fraction/</a:t>
            </a:r>
            <a:r>
              <a:rPr lang="en-US" sz="3000" dirty="0" err="1">
                <a:solidFill>
                  <a:schemeClr val="bg1">
                    <a:lumMod val="95000"/>
                  </a:schemeClr>
                </a:solidFill>
              </a:rPr>
              <a:t>root:shoot</a:t>
            </a:r>
            <a:r>
              <a:rPr lang="en-US" sz="3000" dirty="0">
                <a:solidFill>
                  <a:schemeClr val="bg1">
                    <a:lumMod val="95000"/>
                  </a:schemeClr>
                </a:solidFill>
              </a:rPr>
              <a:t> ratio </a:t>
            </a:r>
          </a:p>
        </p:txBody>
      </p:sp>
      <p:pic>
        <p:nvPicPr>
          <p:cNvPr id="15" name="Picture 14" descr="A collage of graphs&#10;&#10;AI-generated content may be incorrect.">
            <a:extLst>
              <a:ext uri="{FF2B5EF4-FFF2-40B4-BE49-F238E27FC236}">
                <a16:creationId xmlns:a16="http://schemas.microsoft.com/office/drawing/2014/main" id="{F5F02960-AA63-F1BB-F9EF-8FE1A39EC877}"/>
              </a:ext>
            </a:extLst>
          </p:cNvPr>
          <p:cNvPicPr>
            <a:picLocks noChangeAspect="1"/>
          </p:cNvPicPr>
          <p:nvPr/>
        </p:nvPicPr>
        <p:blipFill>
          <a:blip r:embed="rId3"/>
          <a:srcRect b="66701"/>
          <a:stretch>
            <a:fillRect/>
          </a:stretch>
        </p:blipFill>
        <p:spPr>
          <a:xfrm>
            <a:off x="0" y="3000408"/>
            <a:ext cx="12138217" cy="3031423"/>
          </a:xfrm>
          <a:prstGeom prst="rect">
            <a:avLst/>
          </a:prstGeom>
        </p:spPr>
      </p:pic>
      <p:sp>
        <p:nvSpPr>
          <p:cNvPr id="2" name="Rectangle 1">
            <a:extLst>
              <a:ext uri="{FF2B5EF4-FFF2-40B4-BE49-F238E27FC236}">
                <a16:creationId xmlns:a16="http://schemas.microsoft.com/office/drawing/2014/main" id="{FE55A48A-EAB9-976D-D444-3C3B875D9044}"/>
              </a:ext>
            </a:extLst>
          </p:cNvPr>
          <p:cNvSpPr/>
          <p:nvPr/>
        </p:nvSpPr>
        <p:spPr>
          <a:xfrm>
            <a:off x="5661614" y="3000408"/>
            <a:ext cx="2299689" cy="24643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C8134DF-2ADB-1CDA-CB5E-06E0A17E1833}"/>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F3770F-9223-09EF-AB41-14C9777D9053}"/>
              </a:ext>
            </a:extLst>
          </p:cNvPr>
          <p:cNvSpPr/>
          <p:nvPr/>
        </p:nvSpPr>
        <p:spPr>
          <a:xfrm>
            <a:off x="825157" y="3564924"/>
            <a:ext cx="3418704" cy="982362"/>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187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0FF886-AB19-15B5-C1EB-BE9DE3173F97}"/>
              </a:ext>
            </a:extLst>
          </p:cNvPr>
          <p:cNvPicPr>
            <a:picLocks noChangeAspect="1"/>
          </p:cNvPicPr>
          <p:nvPr/>
        </p:nvPicPr>
        <p:blipFill>
          <a:blip r:embed="rId2"/>
          <a:stretch>
            <a:fillRect/>
          </a:stretch>
        </p:blipFill>
        <p:spPr>
          <a:xfrm>
            <a:off x="2209800" y="748459"/>
            <a:ext cx="7772400" cy="5361082"/>
          </a:xfrm>
          <a:prstGeom prst="rect">
            <a:avLst/>
          </a:prstGeom>
        </p:spPr>
      </p:pic>
    </p:spTree>
    <p:extLst>
      <p:ext uri="{BB962C8B-B14F-4D97-AF65-F5344CB8AC3E}">
        <p14:creationId xmlns:p14="http://schemas.microsoft.com/office/powerpoint/2010/main" val="4243447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80410-8301-9FDD-A964-7100763B8AF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CC9F457-12F3-867A-BB96-45DE181A779A}"/>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13" name="TextBox 12">
            <a:extLst>
              <a:ext uri="{FF2B5EF4-FFF2-40B4-BE49-F238E27FC236}">
                <a16:creationId xmlns:a16="http://schemas.microsoft.com/office/drawing/2014/main" id="{364C3E84-D803-3F93-E290-29072A8F572A}"/>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N addition increases leaf N content, does not change photosynthesis</a:t>
            </a:r>
            <a:r>
              <a:rPr lang="en-US" sz="3000" dirty="0">
                <a:solidFill>
                  <a:schemeClr val="bg1">
                    <a:lumMod val="95000"/>
                  </a:schemeClr>
                </a:solidFill>
              </a:rPr>
              <a:t>, but increases aboveground biomass and decreases the root mass fraction/</a:t>
            </a:r>
            <a:r>
              <a:rPr lang="en-US" sz="3000" dirty="0" err="1">
                <a:solidFill>
                  <a:schemeClr val="bg1">
                    <a:lumMod val="95000"/>
                  </a:schemeClr>
                </a:solidFill>
              </a:rPr>
              <a:t>root:shoot</a:t>
            </a:r>
            <a:r>
              <a:rPr lang="en-US" sz="3000" dirty="0">
                <a:solidFill>
                  <a:schemeClr val="bg1">
                    <a:lumMod val="95000"/>
                  </a:schemeClr>
                </a:solidFill>
              </a:rPr>
              <a:t> ratio </a:t>
            </a:r>
          </a:p>
        </p:txBody>
      </p:sp>
      <p:pic>
        <p:nvPicPr>
          <p:cNvPr id="15" name="Picture 14" descr="A collage of graphs&#10;&#10;AI-generated content may be incorrect.">
            <a:extLst>
              <a:ext uri="{FF2B5EF4-FFF2-40B4-BE49-F238E27FC236}">
                <a16:creationId xmlns:a16="http://schemas.microsoft.com/office/drawing/2014/main" id="{23B075CE-28F8-E0BD-DBAB-1B49B308BC86}"/>
              </a:ext>
            </a:extLst>
          </p:cNvPr>
          <p:cNvPicPr>
            <a:picLocks noChangeAspect="1"/>
          </p:cNvPicPr>
          <p:nvPr/>
        </p:nvPicPr>
        <p:blipFill>
          <a:blip r:embed="rId3"/>
          <a:srcRect b="66701"/>
          <a:stretch>
            <a:fillRect/>
          </a:stretch>
        </p:blipFill>
        <p:spPr>
          <a:xfrm>
            <a:off x="0" y="3000408"/>
            <a:ext cx="12138217" cy="3031423"/>
          </a:xfrm>
          <a:prstGeom prst="rect">
            <a:avLst/>
          </a:prstGeom>
        </p:spPr>
      </p:pic>
      <p:sp>
        <p:nvSpPr>
          <p:cNvPr id="3" name="Rectangle 2">
            <a:extLst>
              <a:ext uri="{FF2B5EF4-FFF2-40B4-BE49-F238E27FC236}">
                <a16:creationId xmlns:a16="http://schemas.microsoft.com/office/drawing/2014/main" id="{BAFF6EDC-0295-9BA4-1E44-BBB02839ABD4}"/>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62F9770-229F-CA94-66B7-45CB3ACD022E}"/>
              </a:ext>
            </a:extLst>
          </p:cNvPr>
          <p:cNvCxnSpPr>
            <a:cxnSpLocks/>
          </p:cNvCxnSpPr>
          <p:nvPr/>
        </p:nvCxnSpPr>
        <p:spPr>
          <a:xfrm>
            <a:off x="5622558" y="3055302"/>
            <a:ext cx="2384620" cy="2409424"/>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660E7C0-A589-E81E-CD57-63E64F91AE7D}"/>
              </a:ext>
            </a:extLst>
          </p:cNvPr>
          <p:cNvCxnSpPr>
            <a:cxnSpLocks/>
          </p:cNvCxnSpPr>
          <p:nvPr/>
        </p:nvCxnSpPr>
        <p:spPr>
          <a:xfrm flipH="1">
            <a:off x="5622558" y="3055302"/>
            <a:ext cx="2285766" cy="2409424"/>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75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52DE7-EFA7-B971-3177-D207975F8C4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8F3EB6B-F8F8-14D2-F580-9A5C6462CD9C}"/>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sp>
        <p:nvSpPr>
          <p:cNvPr id="13" name="TextBox 12">
            <a:extLst>
              <a:ext uri="{FF2B5EF4-FFF2-40B4-BE49-F238E27FC236}">
                <a16:creationId xmlns:a16="http://schemas.microsoft.com/office/drawing/2014/main" id="{BCC5BBD8-6749-9C67-3092-113370AAB8BF}"/>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N addition increases leaf N content, does not change photosynthesis, but increases aboveground biomass and decreases the root mass fraction/</a:t>
            </a:r>
            <a:r>
              <a:rPr lang="en-US" sz="3000" dirty="0" err="1"/>
              <a:t>root:shoot</a:t>
            </a:r>
            <a:r>
              <a:rPr lang="en-US" sz="3000" dirty="0"/>
              <a:t> ratio </a:t>
            </a:r>
          </a:p>
        </p:txBody>
      </p:sp>
      <p:pic>
        <p:nvPicPr>
          <p:cNvPr id="15" name="Picture 14" descr="A collage of graphs&#10;&#10;AI-generated content may be incorrect.">
            <a:extLst>
              <a:ext uri="{FF2B5EF4-FFF2-40B4-BE49-F238E27FC236}">
                <a16:creationId xmlns:a16="http://schemas.microsoft.com/office/drawing/2014/main" id="{6454C02A-8569-3FFD-FE8D-99B8B6A73DFB}"/>
              </a:ext>
            </a:extLst>
          </p:cNvPr>
          <p:cNvPicPr>
            <a:picLocks noChangeAspect="1"/>
          </p:cNvPicPr>
          <p:nvPr/>
        </p:nvPicPr>
        <p:blipFill>
          <a:blip r:embed="rId3"/>
          <a:srcRect b="66701"/>
          <a:stretch>
            <a:fillRect/>
          </a:stretch>
        </p:blipFill>
        <p:spPr>
          <a:xfrm>
            <a:off x="0" y="3000408"/>
            <a:ext cx="12138217" cy="3031423"/>
          </a:xfrm>
          <a:prstGeom prst="rect">
            <a:avLst/>
          </a:prstGeom>
        </p:spPr>
      </p:pic>
      <p:sp>
        <p:nvSpPr>
          <p:cNvPr id="2" name="Rectangle 1">
            <a:extLst>
              <a:ext uri="{FF2B5EF4-FFF2-40B4-BE49-F238E27FC236}">
                <a16:creationId xmlns:a16="http://schemas.microsoft.com/office/drawing/2014/main" id="{06A4F1D9-A279-E66A-6EF1-19C009D0604B}"/>
              </a:ext>
            </a:extLst>
          </p:cNvPr>
          <p:cNvSpPr/>
          <p:nvPr/>
        </p:nvSpPr>
        <p:spPr>
          <a:xfrm>
            <a:off x="8674440" y="3607899"/>
            <a:ext cx="3418704" cy="491181"/>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D493105-9E47-221D-898F-8DE30007C038}"/>
              </a:ext>
            </a:extLst>
          </p:cNvPr>
          <p:cNvSpPr/>
          <p:nvPr/>
        </p:nvSpPr>
        <p:spPr>
          <a:xfrm>
            <a:off x="8629135" y="4478558"/>
            <a:ext cx="3418704" cy="982362"/>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581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7B289-6599-21A9-3A77-6D104385AB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7448E3D-7A68-3E88-B300-B5FE397AF162}"/>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C899B810-5615-BD50-8D7C-B546AEDD0C8F}"/>
              </a:ext>
            </a:extLst>
          </p:cNvPr>
          <p:cNvPicPr>
            <a:picLocks noChangeAspect="1"/>
          </p:cNvPicPr>
          <p:nvPr/>
        </p:nvPicPr>
        <p:blipFill>
          <a:blip r:embed="rId3"/>
          <a:srcRect l="335" t="32776" r="-335" b="33925"/>
          <a:stretch>
            <a:fillRect/>
          </a:stretch>
        </p:blipFill>
        <p:spPr>
          <a:xfrm>
            <a:off x="42933" y="2952281"/>
            <a:ext cx="12138217" cy="3031423"/>
          </a:xfrm>
          <a:prstGeom prst="rect">
            <a:avLst/>
          </a:prstGeom>
        </p:spPr>
      </p:pic>
      <p:sp>
        <p:nvSpPr>
          <p:cNvPr id="2" name="TextBox 1">
            <a:extLst>
              <a:ext uri="{FF2B5EF4-FFF2-40B4-BE49-F238E27FC236}">
                <a16:creationId xmlns:a16="http://schemas.microsoft.com/office/drawing/2014/main" id="{0BE65711-E567-EA53-9D74-34D6271E873D}"/>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P addition increases leaf P content</a:t>
            </a:r>
            <a:r>
              <a:rPr lang="en-US" sz="3000" dirty="0">
                <a:solidFill>
                  <a:schemeClr val="bg1">
                    <a:lumMod val="95000"/>
                  </a:schemeClr>
                </a:solidFill>
              </a:rPr>
              <a:t>, does not change photosynthesis, but increases aboveground biomass and decreases the </a:t>
            </a:r>
            <a:r>
              <a:rPr lang="en-US" sz="3000" dirty="0" err="1">
                <a:solidFill>
                  <a:schemeClr val="bg1">
                    <a:lumMod val="95000"/>
                  </a:schemeClr>
                </a:solidFill>
              </a:rPr>
              <a:t>root:shoot</a:t>
            </a:r>
            <a:r>
              <a:rPr lang="en-US" sz="3000" dirty="0">
                <a:solidFill>
                  <a:schemeClr val="bg1">
                    <a:lumMod val="95000"/>
                  </a:schemeClr>
                </a:solidFill>
              </a:rPr>
              <a:t> ratio </a:t>
            </a:r>
          </a:p>
        </p:txBody>
      </p:sp>
      <p:sp>
        <p:nvSpPr>
          <p:cNvPr id="3" name="Rectangle 2">
            <a:extLst>
              <a:ext uri="{FF2B5EF4-FFF2-40B4-BE49-F238E27FC236}">
                <a16:creationId xmlns:a16="http://schemas.microsoft.com/office/drawing/2014/main" id="{F5160BA5-357F-AC41-F398-259BF7E0089D}"/>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4D9E266-ECFD-C2EC-3FE1-C438D55E439F}"/>
              </a:ext>
            </a:extLst>
          </p:cNvPr>
          <p:cNvSpPr/>
          <p:nvPr/>
        </p:nvSpPr>
        <p:spPr>
          <a:xfrm>
            <a:off x="5674271" y="3050601"/>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407F90-8A5F-4329-51D0-34AF90DDF665}"/>
              </a:ext>
            </a:extLst>
          </p:cNvPr>
          <p:cNvSpPr/>
          <p:nvPr/>
        </p:nvSpPr>
        <p:spPr>
          <a:xfrm>
            <a:off x="825157" y="4466967"/>
            <a:ext cx="3418704" cy="982362"/>
          </a:xfrm>
          <a:prstGeom prst="rect">
            <a:avLst/>
          </a:prstGeom>
          <a:noFill/>
          <a:ln w="38100">
            <a:solidFill>
              <a:srgbClr val="0433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737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8EE2D-59EF-5BDD-BC5E-E0A65D20A84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42F8067-41A2-ECE8-4E5A-6D62D068D934}"/>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E6E653EA-9B30-99E1-B965-51595490A512}"/>
              </a:ext>
            </a:extLst>
          </p:cNvPr>
          <p:cNvPicPr>
            <a:picLocks noChangeAspect="1"/>
          </p:cNvPicPr>
          <p:nvPr/>
        </p:nvPicPr>
        <p:blipFill>
          <a:blip r:embed="rId3"/>
          <a:srcRect l="335" t="32776" r="-335" b="33925"/>
          <a:stretch>
            <a:fillRect/>
          </a:stretch>
        </p:blipFill>
        <p:spPr>
          <a:xfrm>
            <a:off x="42933" y="2952281"/>
            <a:ext cx="12138217" cy="3031423"/>
          </a:xfrm>
          <a:prstGeom prst="rect">
            <a:avLst/>
          </a:prstGeom>
        </p:spPr>
      </p:pic>
      <p:sp>
        <p:nvSpPr>
          <p:cNvPr id="2" name="TextBox 1">
            <a:extLst>
              <a:ext uri="{FF2B5EF4-FFF2-40B4-BE49-F238E27FC236}">
                <a16:creationId xmlns:a16="http://schemas.microsoft.com/office/drawing/2014/main" id="{A2501201-3659-59DC-20C7-BB1C3230A28C}"/>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P addition increases leaf P content, does not change photosynthesis</a:t>
            </a:r>
            <a:r>
              <a:rPr lang="en-US" sz="3000" dirty="0">
                <a:solidFill>
                  <a:schemeClr val="bg1">
                    <a:lumMod val="95000"/>
                  </a:schemeClr>
                </a:solidFill>
              </a:rPr>
              <a:t>, but increases aboveground biomass and decreases the </a:t>
            </a:r>
            <a:r>
              <a:rPr lang="en-US" sz="3000" dirty="0" err="1">
                <a:solidFill>
                  <a:schemeClr val="bg1">
                    <a:lumMod val="95000"/>
                  </a:schemeClr>
                </a:solidFill>
              </a:rPr>
              <a:t>root:shoot</a:t>
            </a:r>
            <a:r>
              <a:rPr lang="en-US" sz="3000" dirty="0">
                <a:solidFill>
                  <a:schemeClr val="bg1">
                    <a:lumMod val="95000"/>
                  </a:schemeClr>
                </a:solidFill>
              </a:rPr>
              <a:t> ratio </a:t>
            </a:r>
          </a:p>
        </p:txBody>
      </p:sp>
      <p:sp>
        <p:nvSpPr>
          <p:cNvPr id="3" name="Rectangle 2">
            <a:extLst>
              <a:ext uri="{FF2B5EF4-FFF2-40B4-BE49-F238E27FC236}">
                <a16:creationId xmlns:a16="http://schemas.microsoft.com/office/drawing/2014/main" id="{7EE88C0C-754C-1023-38E2-211F732E76C7}"/>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170B1DB-36E9-23AE-8C57-D97C3A71D067}"/>
              </a:ext>
            </a:extLst>
          </p:cNvPr>
          <p:cNvCxnSpPr>
            <a:cxnSpLocks/>
          </p:cNvCxnSpPr>
          <p:nvPr/>
        </p:nvCxnSpPr>
        <p:spPr>
          <a:xfrm>
            <a:off x="5622558" y="3055302"/>
            <a:ext cx="2384620" cy="2409424"/>
          </a:xfrm>
          <a:prstGeom prst="line">
            <a:avLst/>
          </a:prstGeom>
          <a:ln w="38100">
            <a:solidFill>
              <a:srgbClr val="0433FF"/>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E9D00E5-4A98-8471-8D09-1D58636755E0}"/>
              </a:ext>
            </a:extLst>
          </p:cNvPr>
          <p:cNvCxnSpPr>
            <a:cxnSpLocks/>
          </p:cNvCxnSpPr>
          <p:nvPr/>
        </p:nvCxnSpPr>
        <p:spPr>
          <a:xfrm flipH="1">
            <a:off x="5622558" y="3055302"/>
            <a:ext cx="2285766" cy="2409424"/>
          </a:xfrm>
          <a:prstGeom prst="line">
            <a:avLst/>
          </a:prstGeom>
          <a:ln w="38100">
            <a:solidFill>
              <a:srgbClr val="0433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3305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1C434-60AB-A32B-C5B8-7C19145E1E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6A2FC6-4A79-F768-8BF6-7CF1C19EE523}"/>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BB14B49E-BEF9-6A85-4631-A90C2AA3CDB1}"/>
              </a:ext>
            </a:extLst>
          </p:cNvPr>
          <p:cNvPicPr>
            <a:picLocks noChangeAspect="1"/>
          </p:cNvPicPr>
          <p:nvPr/>
        </p:nvPicPr>
        <p:blipFill>
          <a:blip r:embed="rId3"/>
          <a:srcRect l="335" t="32776" r="-335" b="33925"/>
          <a:stretch>
            <a:fillRect/>
          </a:stretch>
        </p:blipFill>
        <p:spPr>
          <a:xfrm>
            <a:off x="42933" y="2952281"/>
            <a:ext cx="12138217" cy="3031423"/>
          </a:xfrm>
          <a:prstGeom prst="rect">
            <a:avLst/>
          </a:prstGeom>
        </p:spPr>
      </p:pic>
      <p:sp>
        <p:nvSpPr>
          <p:cNvPr id="2" name="TextBox 1">
            <a:extLst>
              <a:ext uri="{FF2B5EF4-FFF2-40B4-BE49-F238E27FC236}">
                <a16:creationId xmlns:a16="http://schemas.microsoft.com/office/drawing/2014/main" id="{AD8725DD-776C-AD27-E434-8200B4634D69}"/>
              </a:ext>
            </a:extLst>
          </p:cNvPr>
          <p:cNvSpPr txBox="1"/>
          <p:nvPr/>
        </p:nvSpPr>
        <p:spPr>
          <a:xfrm>
            <a:off x="376193" y="1069460"/>
            <a:ext cx="11304540" cy="1477328"/>
          </a:xfrm>
          <a:prstGeom prst="rect">
            <a:avLst/>
          </a:prstGeom>
          <a:solidFill>
            <a:schemeClr val="bg1">
              <a:lumMod val="95000"/>
            </a:schemeClr>
          </a:solidFill>
        </p:spPr>
        <p:txBody>
          <a:bodyPr wrap="square" rtlCol="0">
            <a:spAutoFit/>
          </a:bodyPr>
          <a:lstStyle/>
          <a:p>
            <a:pPr algn="ctr"/>
            <a:r>
              <a:rPr lang="en-US" sz="3000" dirty="0"/>
              <a:t>P addition increases leaf P content, does not change photosynthesis, but increases aboveground biomass and decreases the </a:t>
            </a:r>
            <a:r>
              <a:rPr lang="en-US" sz="3000" dirty="0" err="1"/>
              <a:t>root:shoot</a:t>
            </a:r>
            <a:r>
              <a:rPr lang="en-US" sz="3000" dirty="0"/>
              <a:t> ratio </a:t>
            </a:r>
          </a:p>
        </p:txBody>
      </p:sp>
      <p:sp>
        <p:nvSpPr>
          <p:cNvPr id="3" name="Rectangle 2">
            <a:extLst>
              <a:ext uri="{FF2B5EF4-FFF2-40B4-BE49-F238E27FC236}">
                <a16:creationId xmlns:a16="http://schemas.microsoft.com/office/drawing/2014/main" id="{56E74CB4-FCEE-50A5-3C5A-DBDC83A6325D}"/>
              </a:ext>
            </a:extLst>
          </p:cNvPr>
          <p:cNvSpPr/>
          <p:nvPr/>
        </p:nvSpPr>
        <p:spPr>
          <a:xfrm>
            <a:off x="8365524" y="3150973"/>
            <a:ext cx="3727620" cy="948107"/>
          </a:xfrm>
          <a:prstGeom prst="rect">
            <a:avLst/>
          </a:prstGeom>
          <a:noFill/>
          <a:ln w="38100">
            <a:solidFill>
              <a:srgbClr val="0433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43989D8-FF4F-98FE-D45F-9AC6421C4D1A}"/>
              </a:ext>
            </a:extLst>
          </p:cNvPr>
          <p:cNvSpPr/>
          <p:nvPr/>
        </p:nvSpPr>
        <p:spPr>
          <a:xfrm>
            <a:off x="8320219" y="5016842"/>
            <a:ext cx="3727620" cy="444077"/>
          </a:xfrm>
          <a:prstGeom prst="rect">
            <a:avLst/>
          </a:prstGeom>
          <a:noFill/>
          <a:ln w="38100">
            <a:solidFill>
              <a:srgbClr val="0433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168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D13E8-34CC-C890-DE20-0E6A577F31E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876D99-7089-FB50-DFD6-8F40078EA5BE}"/>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EC6BC38D-9FF1-C90C-6074-267D52E4117C}"/>
              </a:ext>
            </a:extLst>
          </p:cNvPr>
          <p:cNvPicPr>
            <a:picLocks noChangeAspect="1"/>
          </p:cNvPicPr>
          <p:nvPr/>
        </p:nvPicPr>
        <p:blipFill>
          <a:blip r:embed="rId3"/>
          <a:srcRect l="222" t="66257" r="-222" b="444"/>
          <a:stretch>
            <a:fillRect/>
          </a:stretch>
        </p:blipFill>
        <p:spPr>
          <a:xfrm>
            <a:off x="26891" y="2968323"/>
            <a:ext cx="12138217" cy="3031423"/>
          </a:xfrm>
          <a:prstGeom prst="rect">
            <a:avLst/>
          </a:prstGeom>
        </p:spPr>
      </p:pic>
      <p:sp>
        <p:nvSpPr>
          <p:cNvPr id="3" name="TextBox 2">
            <a:extLst>
              <a:ext uri="{FF2B5EF4-FFF2-40B4-BE49-F238E27FC236}">
                <a16:creationId xmlns:a16="http://schemas.microsoft.com/office/drawing/2014/main" id="{5DCEF84A-3DE1-25B2-5F45-66ACE2EFE972}"/>
              </a:ext>
            </a:extLst>
          </p:cNvPr>
          <p:cNvSpPr txBox="1"/>
          <p:nvPr/>
        </p:nvSpPr>
        <p:spPr>
          <a:xfrm>
            <a:off x="376193" y="1069460"/>
            <a:ext cx="11304540" cy="1569660"/>
          </a:xfrm>
          <a:prstGeom prst="rect">
            <a:avLst/>
          </a:prstGeom>
          <a:solidFill>
            <a:schemeClr val="bg1">
              <a:lumMod val="95000"/>
            </a:schemeClr>
          </a:solidFill>
        </p:spPr>
        <p:txBody>
          <a:bodyPr wrap="square" rtlCol="0">
            <a:spAutoFit/>
          </a:bodyPr>
          <a:lstStyle/>
          <a:p>
            <a:pPr algn="ctr"/>
            <a:r>
              <a:rPr lang="en-US" sz="3200" dirty="0"/>
              <a:t>N+P addition increases leaf N and leaf P content</a:t>
            </a:r>
            <a:r>
              <a:rPr lang="en-US" sz="3200" dirty="0">
                <a:solidFill>
                  <a:schemeClr val="bg1">
                    <a:lumMod val="95000"/>
                  </a:schemeClr>
                </a:solidFill>
              </a:rPr>
              <a:t>, increases photosynthesis, and increases total biomass by increasing aboveground biomass more than belowground biomass</a:t>
            </a:r>
          </a:p>
        </p:txBody>
      </p:sp>
      <p:sp>
        <p:nvSpPr>
          <p:cNvPr id="5" name="Rectangle 4">
            <a:extLst>
              <a:ext uri="{FF2B5EF4-FFF2-40B4-BE49-F238E27FC236}">
                <a16:creationId xmlns:a16="http://schemas.microsoft.com/office/drawing/2014/main" id="{48BB771F-73F3-930A-87BE-F7BF5FB22A2D}"/>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8D10F3-C0A4-D956-BB41-D16DFD52D6A9}"/>
              </a:ext>
            </a:extLst>
          </p:cNvPr>
          <p:cNvSpPr/>
          <p:nvPr/>
        </p:nvSpPr>
        <p:spPr>
          <a:xfrm>
            <a:off x="5851250"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7B17F2A-EB6C-33A6-8F5C-CB272B7B6B40}"/>
              </a:ext>
            </a:extLst>
          </p:cNvPr>
          <p:cNvSpPr/>
          <p:nvPr/>
        </p:nvSpPr>
        <p:spPr>
          <a:xfrm>
            <a:off x="825157" y="3583459"/>
            <a:ext cx="3418704" cy="1865870"/>
          </a:xfrm>
          <a:prstGeom prst="rect">
            <a:avLst/>
          </a:prstGeom>
          <a:noFill/>
          <a:ln w="38100">
            <a:solidFill>
              <a:srgbClr val="FF3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7218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69596-B4D6-1509-1C55-411D6581B5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41E1F-CB36-9FDA-D964-33E97FB4CAE9}"/>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0D550FE0-791D-7CB0-833B-0453D1444E46}"/>
              </a:ext>
            </a:extLst>
          </p:cNvPr>
          <p:cNvPicPr>
            <a:picLocks noChangeAspect="1"/>
          </p:cNvPicPr>
          <p:nvPr/>
        </p:nvPicPr>
        <p:blipFill>
          <a:blip r:embed="rId3"/>
          <a:srcRect l="222" t="66257" r="-222" b="444"/>
          <a:stretch>
            <a:fillRect/>
          </a:stretch>
        </p:blipFill>
        <p:spPr>
          <a:xfrm>
            <a:off x="26891" y="2968323"/>
            <a:ext cx="12138217" cy="3031423"/>
          </a:xfrm>
          <a:prstGeom prst="rect">
            <a:avLst/>
          </a:prstGeom>
        </p:spPr>
      </p:pic>
      <p:sp>
        <p:nvSpPr>
          <p:cNvPr id="3" name="TextBox 2">
            <a:extLst>
              <a:ext uri="{FF2B5EF4-FFF2-40B4-BE49-F238E27FC236}">
                <a16:creationId xmlns:a16="http://schemas.microsoft.com/office/drawing/2014/main" id="{95170495-C46F-03EB-8109-D0CA2A770000}"/>
              </a:ext>
            </a:extLst>
          </p:cNvPr>
          <p:cNvSpPr txBox="1"/>
          <p:nvPr/>
        </p:nvSpPr>
        <p:spPr>
          <a:xfrm>
            <a:off x="376193" y="1069460"/>
            <a:ext cx="11304540" cy="1569660"/>
          </a:xfrm>
          <a:prstGeom prst="rect">
            <a:avLst/>
          </a:prstGeom>
          <a:solidFill>
            <a:schemeClr val="bg1">
              <a:lumMod val="95000"/>
            </a:schemeClr>
          </a:solidFill>
        </p:spPr>
        <p:txBody>
          <a:bodyPr wrap="square" rtlCol="0">
            <a:spAutoFit/>
          </a:bodyPr>
          <a:lstStyle/>
          <a:p>
            <a:pPr algn="ctr"/>
            <a:r>
              <a:rPr lang="en-US" sz="3200" dirty="0"/>
              <a:t>N+P addition increases leaf N and leaf P content, increases photosynthesis</a:t>
            </a:r>
            <a:r>
              <a:rPr lang="en-US" sz="3200" dirty="0">
                <a:solidFill>
                  <a:schemeClr val="bg1">
                    <a:lumMod val="95000"/>
                  </a:schemeClr>
                </a:solidFill>
              </a:rPr>
              <a:t>, and increases total biomass by increasing aboveground biomass more than belowground biomass</a:t>
            </a:r>
          </a:p>
        </p:txBody>
      </p:sp>
      <p:sp>
        <p:nvSpPr>
          <p:cNvPr id="5" name="Rectangle 4">
            <a:extLst>
              <a:ext uri="{FF2B5EF4-FFF2-40B4-BE49-F238E27FC236}">
                <a16:creationId xmlns:a16="http://schemas.microsoft.com/office/drawing/2014/main" id="{9A744F85-78BE-2D97-4EAB-2E07590014B0}"/>
              </a:ext>
            </a:extLst>
          </p:cNvPr>
          <p:cNvSpPr/>
          <p:nvPr/>
        </p:nvSpPr>
        <p:spPr>
          <a:xfrm>
            <a:off x="9739908" y="3055302"/>
            <a:ext cx="2299689" cy="24094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3C4FEB3-93F4-B23C-8467-7426560C6560}"/>
              </a:ext>
            </a:extLst>
          </p:cNvPr>
          <p:cNvSpPr/>
          <p:nvPr/>
        </p:nvSpPr>
        <p:spPr>
          <a:xfrm>
            <a:off x="4992129" y="3055302"/>
            <a:ext cx="3144109" cy="565228"/>
          </a:xfrm>
          <a:prstGeom prst="rect">
            <a:avLst/>
          </a:prstGeom>
          <a:noFill/>
          <a:ln w="38100">
            <a:solidFill>
              <a:srgbClr val="FF3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51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C6537-9A3E-73F7-CC20-1D608F2856D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07B2916-FE30-CBDA-8ED1-7205453E9E44}"/>
              </a:ext>
            </a:extLst>
          </p:cNvPr>
          <p:cNvSpPr/>
          <p:nvPr/>
        </p:nvSpPr>
        <p:spPr>
          <a:xfrm>
            <a:off x="376193" y="302514"/>
            <a:ext cx="11304540"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does N and P addition modify leaf and whole-plant traits?</a:t>
            </a:r>
          </a:p>
        </p:txBody>
      </p:sp>
      <p:pic>
        <p:nvPicPr>
          <p:cNvPr id="15" name="Picture 14" descr="A collage of graphs&#10;&#10;AI-generated content may be incorrect.">
            <a:extLst>
              <a:ext uri="{FF2B5EF4-FFF2-40B4-BE49-F238E27FC236}">
                <a16:creationId xmlns:a16="http://schemas.microsoft.com/office/drawing/2014/main" id="{43706E81-08A1-5BB3-95EF-D90582051BD0}"/>
              </a:ext>
            </a:extLst>
          </p:cNvPr>
          <p:cNvPicPr>
            <a:picLocks noChangeAspect="1"/>
          </p:cNvPicPr>
          <p:nvPr/>
        </p:nvPicPr>
        <p:blipFill>
          <a:blip r:embed="rId3"/>
          <a:srcRect l="222" t="66257" r="-222" b="444"/>
          <a:stretch>
            <a:fillRect/>
          </a:stretch>
        </p:blipFill>
        <p:spPr>
          <a:xfrm>
            <a:off x="26891" y="2968323"/>
            <a:ext cx="12138217" cy="3031423"/>
          </a:xfrm>
          <a:prstGeom prst="rect">
            <a:avLst/>
          </a:prstGeom>
        </p:spPr>
      </p:pic>
      <p:sp>
        <p:nvSpPr>
          <p:cNvPr id="3" name="TextBox 2">
            <a:extLst>
              <a:ext uri="{FF2B5EF4-FFF2-40B4-BE49-F238E27FC236}">
                <a16:creationId xmlns:a16="http://schemas.microsoft.com/office/drawing/2014/main" id="{132251D2-CBA5-5AD8-5D0C-61A9D0F65755}"/>
              </a:ext>
            </a:extLst>
          </p:cNvPr>
          <p:cNvSpPr txBox="1"/>
          <p:nvPr/>
        </p:nvSpPr>
        <p:spPr>
          <a:xfrm>
            <a:off x="376193" y="1069460"/>
            <a:ext cx="11304540" cy="1569660"/>
          </a:xfrm>
          <a:prstGeom prst="rect">
            <a:avLst/>
          </a:prstGeom>
          <a:solidFill>
            <a:schemeClr val="bg1">
              <a:lumMod val="95000"/>
            </a:schemeClr>
          </a:solidFill>
        </p:spPr>
        <p:txBody>
          <a:bodyPr wrap="square" rtlCol="0">
            <a:spAutoFit/>
          </a:bodyPr>
          <a:lstStyle/>
          <a:p>
            <a:pPr algn="ctr"/>
            <a:r>
              <a:rPr lang="en-US" sz="3200" dirty="0"/>
              <a:t>N+P addition increases leaf N and leaf P content, increases photosynthesis, and increases total biomass by increasing aboveground biomass more than belowground biomass</a:t>
            </a:r>
          </a:p>
        </p:txBody>
      </p:sp>
      <p:sp>
        <p:nvSpPr>
          <p:cNvPr id="2" name="Rectangle 1">
            <a:extLst>
              <a:ext uri="{FF2B5EF4-FFF2-40B4-BE49-F238E27FC236}">
                <a16:creationId xmlns:a16="http://schemas.microsoft.com/office/drawing/2014/main" id="{080360B2-0356-0E87-1941-44747DC65737}"/>
              </a:ext>
            </a:extLst>
          </p:cNvPr>
          <p:cNvSpPr/>
          <p:nvPr/>
        </p:nvSpPr>
        <p:spPr>
          <a:xfrm>
            <a:off x="8365524" y="3150973"/>
            <a:ext cx="3727620" cy="948107"/>
          </a:xfrm>
          <a:prstGeom prst="rect">
            <a:avLst/>
          </a:prstGeom>
          <a:noFill/>
          <a:ln w="38100">
            <a:solidFill>
              <a:srgbClr val="FF3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7FEBEA-21D3-5B26-398F-8343BC666EBC}"/>
              </a:ext>
            </a:extLst>
          </p:cNvPr>
          <p:cNvSpPr/>
          <p:nvPr/>
        </p:nvSpPr>
        <p:spPr>
          <a:xfrm>
            <a:off x="8320219" y="4512812"/>
            <a:ext cx="3727620" cy="948107"/>
          </a:xfrm>
          <a:prstGeom prst="rect">
            <a:avLst/>
          </a:prstGeom>
          <a:noFill/>
          <a:ln w="38100">
            <a:solidFill>
              <a:srgbClr val="FF3F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769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4E3EB-0E5A-C695-97B1-B2B61DA16B8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C25F991-5411-6CE7-A4EC-3DBC4E3F4EA4}"/>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Tree>
    <p:extLst>
      <p:ext uri="{BB962C8B-B14F-4D97-AF65-F5344CB8AC3E}">
        <p14:creationId xmlns:p14="http://schemas.microsoft.com/office/powerpoint/2010/main" val="2927735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F0D17-B8D6-6F03-D8B2-DE6E5672091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B57EB27-6C13-E2F0-3F9E-772C20362173}"/>
              </a:ext>
            </a:extLst>
          </p:cNvPr>
          <p:cNvSpPr/>
          <p:nvPr/>
        </p:nvSpPr>
        <p:spPr>
          <a:xfrm>
            <a:off x="3192206"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 response</a:t>
            </a:r>
          </a:p>
        </p:txBody>
      </p:sp>
      <p:sp>
        <p:nvSpPr>
          <p:cNvPr id="5" name="Rectangle 4">
            <a:extLst>
              <a:ext uri="{FF2B5EF4-FFF2-40B4-BE49-F238E27FC236}">
                <a16:creationId xmlns:a16="http://schemas.microsoft.com/office/drawing/2014/main" id="{094B7FFF-507E-CD51-7A55-BF85A26F2E5B}"/>
              </a:ext>
            </a:extLst>
          </p:cNvPr>
          <p:cNvSpPr/>
          <p:nvPr/>
        </p:nvSpPr>
        <p:spPr>
          <a:xfrm>
            <a:off x="5213964"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 response</a:t>
            </a:r>
          </a:p>
        </p:txBody>
      </p:sp>
      <p:sp>
        <p:nvSpPr>
          <p:cNvPr id="6" name="Rectangle 5">
            <a:extLst>
              <a:ext uri="{FF2B5EF4-FFF2-40B4-BE49-F238E27FC236}">
                <a16:creationId xmlns:a16="http://schemas.microsoft.com/office/drawing/2014/main" id="{80B6D6DC-28F4-5C1E-114F-2EDF66CA477B}"/>
              </a:ext>
            </a:extLst>
          </p:cNvPr>
          <p:cNvSpPr/>
          <p:nvPr/>
        </p:nvSpPr>
        <p:spPr>
          <a:xfrm>
            <a:off x="7235722"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N+P response</a:t>
            </a:r>
          </a:p>
        </p:txBody>
      </p:sp>
      <p:sp>
        <p:nvSpPr>
          <p:cNvPr id="7" name="Rectangle 6">
            <a:extLst>
              <a:ext uri="{FF2B5EF4-FFF2-40B4-BE49-F238E27FC236}">
                <a16:creationId xmlns:a16="http://schemas.microsoft.com/office/drawing/2014/main" id="{FD327591-0518-5FBB-9CDB-700096266814}"/>
              </a:ext>
            </a:extLst>
          </p:cNvPr>
          <p:cNvSpPr/>
          <p:nvPr/>
        </p:nvSpPr>
        <p:spPr>
          <a:xfrm>
            <a:off x="117044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Additive interaction</a:t>
            </a:r>
          </a:p>
        </p:txBody>
      </p:sp>
      <p:sp>
        <p:nvSpPr>
          <p:cNvPr id="8" name="Rectangle 7">
            <a:extLst>
              <a:ext uri="{FF2B5EF4-FFF2-40B4-BE49-F238E27FC236}">
                <a16:creationId xmlns:a16="http://schemas.microsoft.com/office/drawing/2014/main" id="{D136E379-0AD6-B9E9-DAD7-10B6DF0B7C0B}"/>
              </a:ext>
            </a:extLst>
          </p:cNvPr>
          <p:cNvSpPr/>
          <p:nvPr/>
        </p:nvSpPr>
        <p:spPr>
          <a:xfrm>
            <a:off x="117044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Synergistic interaction</a:t>
            </a:r>
          </a:p>
        </p:txBody>
      </p:sp>
      <p:sp>
        <p:nvSpPr>
          <p:cNvPr id="9" name="Rectangle 8">
            <a:extLst>
              <a:ext uri="{FF2B5EF4-FFF2-40B4-BE49-F238E27FC236}">
                <a16:creationId xmlns:a16="http://schemas.microsoft.com/office/drawing/2014/main" id="{F8C52781-94DF-86D0-CFA2-1F6C495A727C}"/>
              </a:ext>
            </a:extLst>
          </p:cNvPr>
          <p:cNvSpPr/>
          <p:nvPr/>
        </p:nvSpPr>
        <p:spPr>
          <a:xfrm>
            <a:off x="1170444"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Antagonistic interaction</a:t>
            </a:r>
          </a:p>
        </p:txBody>
      </p:sp>
      <p:sp>
        <p:nvSpPr>
          <p:cNvPr id="10" name="Rectangle 9">
            <a:extLst>
              <a:ext uri="{FF2B5EF4-FFF2-40B4-BE49-F238E27FC236}">
                <a16:creationId xmlns:a16="http://schemas.microsoft.com/office/drawing/2014/main" id="{4DCF23AD-4883-5ECE-5E04-667AFCA0FCC3}"/>
              </a:ext>
            </a:extLst>
          </p:cNvPr>
          <p:cNvSpPr/>
          <p:nvPr/>
        </p:nvSpPr>
        <p:spPr>
          <a:xfrm>
            <a:off x="319220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3" name="Rectangle 12">
            <a:extLst>
              <a:ext uri="{FF2B5EF4-FFF2-40B4-BE49-F238E27FC236}">
                <a16:creationId xmlns:a16="http://schemas.microsoft.com/office/drawing/2014/main" id="{3CCF2EF4-553A-A51B-FD77-9F79DB845537}"/>
              </a:ext>
            </a:extLst>
          </p:cNvPr>
          <p:cNvSpPr/>
          <p:nvPr/>
        </p:nvSpPr>
        <p:spPr>
          <a:xfrm>
            <a:off x="5213964"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7" name="Rectangle 16">
            <a:extLst>
              <a:ext uri="{FF2B5EF4-FFF2-40B4-BE49-F238E27FC236}">
                <a16:creationId xmlns:a16="http://schemas.microsoft.com/office/drawing/2014/main" id="{55BC9812-9809-BE9B-234A-6373911264DB}"/>
              </a:ext>
            </a:extLst>
          </p:cNvPr>
          <p:cNvSpPr/>
          <p:nvPr/>
        </p:nvSpPr>
        <p:spPr>
          <a:xfrm>
            <a:off x="7235723"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3</a:t>
            </a:r>
          </a:p>
        </p:txBody>
      </p:sp>
      <p:sp>
        <p:nvSpPr>
          <p:cNvPr id="15" name="Rectangle 14">
            <a:extLst>
              <a:ext uri="{FF2B5EF4-FFF2-40B4-BE49-F238E27FC236}">
                <a16:creationId xmlns:a16="http://schemas.microsoft.com/office/drawing/2014/main" id="{526873A6-0F8C-6DE5-701E-A423F73916DB}"/>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
        <p:nvSpPr>
          <p:cNvPr id="23" name="Rectangle 22">
            <a:extLst>
              <a:ext uri="{FF2B5EF4-FFF2-40B4-BE49-F238E27FC236}">
                <a16:creationId xmlns:a16="http://schemas.microsoft.com/office/drawing/2014/main" id="{700735D5-26F5-B72F-48AF-BE1A3179938D}"/>
              </a:ext>
            </a:extLst>
          </p:cNvPr>
          <p:cNvSpPr/>
          <p:nvPr/>
        </p:nvSpPr>
        <p:spPr>
          <a:xfrm>
            <a:off x="9267725"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Plot interpretation</a:t>
            </a:r>
          </a:p>
        </p:txBody>
      </p:sp>
      <p:sp>
        <p:nvSpPr>
          <p:cNvPr id="3" name="Rectangle 2">
            <a:extLst>
              <a:ext uri="{FF2B5EF4-FFF2-40B4-BE49-F238E27FC236}">
                <a16:creationId xmlns:a16="http://schemas.microsoft.com/office/drawing/2014/main" id="{6536CCD9-F46E-88C9-01A1-A80D5C43ED32}"/>
              </a:ext>
            </a:extLst>
          </p:cNvPr>
          <p:cNvSpPr/>
          <p:nvPr/>
        </p:nvSpPr>
        <p:spPr>
          <a:xfrm>
            <a:off x="9267727"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95% CI range intersects zero</a:t>
            </a:r>
          </a:p>
        </p:txBody>
      </p:sp>
    </p:spTree>
    <p:extLst>
      <p:ext uri="{BB962C8B-B14F-4D97-AF65-F5344CB8AC3E}">
        <p14:creationId xmlns:p14="http://schemas.microsoft.com/office/powerpoint/2010/main" val="2158389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B8C456-8281-D4AB-76CF-1F3061B027EE}"/>
              </a:ext>
            </a:extLst>
          </p:cNvPr>
          <p:cNvPicPr>
            <a:picLocks noChangeAspect="1"/>
          </p:cNvPicPr>
          <p:nvPr/>
        </p:nvPicPr>
        <p:blipFill>
          <a:blip r:embed="rId3"/>
          <a:stretch>
            <a:fillRect/>
          </a:stretch>
        </p:blipFill>
        <p:spPr>
          <a:xfrm>
            <a:off x="275171" y="742950"/>
            <a:ext cx="11796468" cy="5443538"/>
          </a:xfrm>
          <a:prstGeom prst="rect">
            <a:avLst/>
          </a:prstGeom>
        </p:spPr>
      </p:pic>
      <p:sp>
        <p:nvSpPr>
          <p:cNvPr id="5" name="TextBox 4">
            <a:extLst>
              <a:ext uri="{FF2B5EF4-FFF2-40B4-BE49-F238E27FC236}">
                <a16:creationId xmlns:a16="http://schemas.microsoft.com/office/drawing/2014/main" id="{8158397F-58ED-EC00-A2F0-8597F124E037}"/>
              </a:ext>
            </a:extLst>
          </p:cNvPr>
          <p:cNvSpPr txBox="1"/>
          <p:nvPr/>
        </p:nvSpPr>
        <p:spPr>
          <a:xfrm>
            <a:off x="9591416" y="6581001"/>
            <a:ext cx="2600584" cy="276999"/>
          </a:xfrm>
          <a:prstGeom prst="rect">
            <a:avLst/>
          </a:prstGeom>
          <a:noFill/>
        </p:spPr>
        <p:txBody>
          <a:bodyPr wrap="none" rtlCol="0">
            <a:spAutoFit/>
          </a:bodyPr>
          <a:lstStyle/>
          <a:p>
            <a:r>
              <a:rPr lang="en-US" sz="1200" dirty="0"/>
              <a:t>Stocker et al. (2025) </a:t>
            </a:r>
            <a:r>
              <a:rPr lang="en-US" sz="1200" i="1" dirty="0"/>
              <a:t>New Phytologist</a:t>
            </a:r>
            <a:endParaRPr lang="en-US" sz="1200" dirty="0"/>
          </a:p>
        </p:txBody>
      </p:sp>
    </p:spTree>
    <p:extLst>
      <p:ext uri="{BB962C8B-B14F-4D97-AF65-F5344CB8AC3E}">
        <p14:creationId xmlns:p14="http://schemas.microsoft.com/office/powerpoint/2010/main" val="2035318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06077-B3E4-D1AF-04FB-C0B7F0772DA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0AA2242-2137-B884-5D18-5A7F5BF7F463}"/>
              </a:ext>
            </a:extLst>
          </p:cNvPr>
          <p:cNvSpPr/>
          <p:nvPr/>
        </p:nvSpPr>
        <p:spPr>
          <a:xfrm>
            <a:off x="3192206"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 response</a:t>
            </a:r>
          </a:p>
        </p:txBody>
      </p:sp>
      <p:sp>
        <p:nvSpPr>
          <p:cNvPr id="5" name="Rectangle 4">
            <a:extLst>
              <a:ext uri="{FF2B5EF4-FFF2-40B4-BE49-F238E27FC236}">
                <a16:creationId xmlns:a16="http://schemas.microsoft.com/office/drawing/2014/main" id="{6345784E-7886-5B40-D2A8-D4406087255D}"/>
              </a:ext>
            </a:extLst>
          </p:cNvPr>
          <p:cNvSpPr/>
          <p:nvPr/>
        </p:nvSpPr>
        <p:spPr>
          <a:xfrm>
            <a:off x="5213964"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 response</a:t>
            </a:r>
          </a:p>
        </p:txBody>
      </p:sp>
      <p:sp>
        <p:nvSpPr>
          <p:cNvPr id="6" name="Rectangle 5">
            <a:extLst>
              <a:ext uri="{FF2B5EF4-FFF2-40B4-BE49-F238E27FC236}">
                <a16:creationId xmlns:a16="http://schemas.microsoft.com/office/drawing/2014/main" id="{9C00D39B-5241-0894-F10A-4E0269742511}"/>
              </a:ext>
            </a:extLst>
          </p:cNvPr>
          <p:cNvSpPr/>
          <p:nvPr/>
        </p:nvSpPr>
        <p:spPr>
          <a:xfrm>
            <a:off x="7235722"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N+P response</a:t>
            </a:r>
          </a:p>
        </p:txBody>
      </p:sp>
      <p:sp>
        <p:nvSpPr>
          <p:cNvPr id="7" name="Rectangle 6">
            <a:extLst>
              <a:ext uri="{FF2B5EF4-FFF2-40B4-BE49-F238E27FC236}">
                <a16:creationId xmlns:a16="http://schemas.microsoft.com/office/drawing/2014/main" id="{21AF79A0-0E85-F419-0482-789657F7C99C}"/>
              </a:ext>
            </a:extLst>
          </p:cNvPr>
          <p:cNvSpPr/>
          <p:nvPr/>
        </p:nvSpPr>
        <p:spPr>
          <a:xfrm>
            <a:off x="117044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Additive interaction</a:t>
            </a:r>
          </a:p>
        </p:txBody>
      </p:sp>
      <p:sp>
        <p:nvSpPr>
          <p:cNvPr id="8" name="Rectangle 7">
            <a:extLst>
              <a:ext uri="{FF2B5EF4-FFF2-40B4-BE49-F238E27FC236}">
                <a16:creationId xmlns:a16="http://schemas.microsoft.com/office/drawing/2014/main" id="{2EDD8B5D-0991-6FC0-95E8-FA124CC837CF}"/>
              </a:ext>
            </a:extLst>
          </p:cNvPr>
          <p:cNvSpPr/>
          <p:nvPr/>
        </p:nvSpPr>
        <p:spPr>
          <a:xfrm>
            <a:off x="117044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Synergistic interaction</a:t>
            </a:r>
          </a:p>
        </p:txBody>
      </p:sp>
      <p:sp>
        <p:nvSpPr>
          <p:cNvPr id="9" name="Rectangle 8">
            <a:extLst>
              <a:ext uri="{FF2B5EF4-FFF2-40B4-BE49-F238E27FC236}">
                <a16:creationId xmlns:a16="http://schemas.microsoft.com/office/drawing/2014/main" id="{7308B1BC-7F8B-FDCB-E2DA-AE3DEFBEB017}"/>
              </a:ext>
            </a:extLst>
          </p:cNvPr>
          <p:cNvSpPr/>
          <p:nvPr/>
        </p:nvSpPr>
        <p:spPr>
          <a:xfrm>
            <a:off x="1170444"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Antagonistic interaction</a:t>
            </a:r>
          </a:p>
        </p:txBody>
      </p:sp>
      <p:sp>
        <p:nvSpPr>
          <p:cNvPr id="10" name="Rectangle 9">
            <a:extLst>
              <a:ext uri="{FF2B5EF4-FFF2-40B4-BE49-F238E27FC236}">
                <a16:creationId xmlns:a16="http://schemas.microsoft.com/office/drawing/2014/main" id="{D829A0F5-7C45-1DCE-0920-32890CB536E1}"/>
              </a:ext>
            </a:extLst>
          </p:cNvPr>
          <p:cNvSpPr/>
          <p:nvPr/>
        </p:nvSpPr>
        <p:spPr>
          <a:xfrm>
            <a:off x="319220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1" name="Rectangle 10">
            <a:extLst>
              <a:ext uri="{FF2B5EF4-FFF2-40B4-BE49-F238E27FC236}">
                <a16:creationId xmlns:a16="http://schemas.microsoft.com/office/drawing/2014/main" id="{DB4742F5-D31D-FBD4-8EA0-5004B51E86ED}"/>
              </a:ext>
            </a:extLst>
          </p:cNvPr>
          <p:cNvSpPr/>
          <p:nvPr/>
        </p:nvSpPr>
        <p:spPr>
          <a:xfrm>
            <a:off x="319220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3" name="Rectangle 12">
            <a:extLst>
              <a:ext uri="{FF2B5EF4-FFF2-40B4-BE49-F238E27FC236}">
                <a16:creationId xmlns:a16="http://schemas.microsoft.com/office/drawing/2014/main" id="{21BDEEFD-C3C9-14D1-2738-FF4BE9148737}"/>
              </a:ext>
            </a:extLst>
          </p:cNvPr>
          <p:cNvSpPr/>
          <p:nvPr/>
        </p:nvSpPr>
        <p:spPr>
          <a:xfrm>
            <a:off x="5213964"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4" name="Rectangle 13">
            <a:extLst>
              <a:ext uri="{FF2B5EF4-FFF2-40B4-BE49-F238E27FC236}">
                <a16:creationId xmlns:a16="http://schemas.microsoft.com/office/drawing/2014/main" id="{0279D279-C767-81BB-7C5D-4A68F6B83FB2}"/>
              </a:ext>
            </a:extLst>
          </p:cNvPr>
          <p:cNvSpPr/>
          <p:nvPr/>
        </p:nvSpPr>
        <p:spPr>
          <a:xfrm>
            <a:off x="5213963"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7" name="Rectangle 16">
            <a:extLst>
              <a:ext uri="{FF2B5EF4-FFF2-40B4-BE49-F238E27FC236}">
                <a16:creationId xmlns:a16="http://schemas.microsoft.com/office/drawing/2014/main" id="{323D3AF1-D0EF-D86F-DB42-75E9D0DB819F}"/>
              </a:ext>
            </a:extLst>
          </p:cNvPr>
          <p:cNvSpPr/>
          <p:nvPr/>
        </p:nvSpPr>
        <p:spPr>
          <a:xfrm>
            <a:off x="7235723"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3</a:t>
            </a:r>
          </a:p>
        </p:txBody>
      </p:sp>
      <p:sp>
        <p:nvSpPr>
          <p:cNvPr id="18" name="Rectangle 17">
            <a:extLst>
              <a:ext uri="{FF2B5EF4-FFF2-40B4-BE49-F238E27FC236}">
                <a16:creationId xmlns:a16="http://schemas.microsoft.com/office/drawing/2014/main" id="{7BC67EF4-12C0-C468-F379-DAA3D765D536}"/>
              </a:ext>
            </a:extLst>
          </p:cNvPr>
          <p:cNvSpPr/>
          <p:nvPr/>
        </p:nvSpPr>
        <p:spPr>
          <a:xfrm>
            <a:off x="7235722"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5</a:t>
            </a:r>
          </a:p>
        </p:txBody>
      </p:sp>
      <p:sp>
        <p:nvSpPr>
          <p:cNvPr id="15" name="Rectangle 14">
            <a:extLst>
              <a:ext uri="{FF2B5EF4-FFF2-40B4-BE49-F238E27FC236}">
                <a16:creationId xmlns:a16="http://schemas.microsoft.com/office/drawing/2014/main" id="{3A4C7149-A8AA-25FB-235D-574797F1805F}"/>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
        <p:nvSpPr>
          <p:cNvPr id="23" name="Rectangle 22">
            <a:extLst>
              <a:ext uri="{FF2B5EF4-FFF2-40B4-BE49-F238E27FC236}">
                <a16:creationId xmlns:a16="http://schemas.microsoft.com/office/drawing/2014/main" id="{D76B85A8-33D0-82F5-82B3-22534B9CB463}"/>
              </a:ext>
            </a:extLst>
          </p:cNvPr>
          <p:cNvSpPr/>
          <p:nvPr/>
        </p:nvSpPr>
        <p:spPr>
          <a:xfrm>
            <a:off x="9267725"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Plot interpretation</a:t>
            </a:r>
          </a:p>
        </p:txBody>
      </p:sp>
      <p:sp>
        <p:nvSpPr>
          <p:cNvPr id="3" name="Rectangle 2">
            <a:extLst>
              <a:ext uri="{FF2B5EF4-FFF2-40B4-BE49-F238E27FC236}">
                <a16:creationId xmlns:a16="http://schemas.microsoft.com/office/drawing/2014/main" id="{3F4D7AEA-1608-C19A-046F-E409FFC03C8E}"/>
              </a:ext>
            </a:extLst>
          </p:cNvPr>
          <p:cNvSpPr/>
          <p:nvPr/>
        </p:nvSpPr>
        <p:spPr>
          <a:xfrm>
            <a:off x="9267727"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95% CI range intersects zero</a:t>
            </a:r>
          </a:p>
        </p:txBody>
      </p:sp>
      <p:sp>
        <p:nvSpPr>
          <p:cNvPr id="4" name="Rectangle 3">
            <a:extLst>
              <a:ext uri="{FF2B5EF4-FFF2-40B4-BE49-F238E27FC236}">
                <a16:creationId xmlns:a16="http://schemas.microsoft.com/office/drawing/2014/main" id="{9DF70185-039E-6478-4DDB-830043E7397B}"/>
              </a:ext>
            </a:extLst>
          </p:cNvPr>
          <p:cNvSpPr/>
          <p:nvPr/>
        </p:nvSpPr>
        <p:spPr>
          <a:xfrm>
            <a:off x="9267726"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95% CI range &gt; 0 </a:t>
            </a:r>
          </a:p>
          <a:p>
            <a:pPr algn="ctr"/>
            <a:r>
              <a:rPr lang="en-US" sz="1400" b="1" dirty="0">
                <a:solidFill>
                  <a:sysClr val="windowText" lastClr="000000"/>
                </a:solidFill>
              </a:rPr>
              <a:t>(if ind. responses are positive)</a:t>
            </a:r>
          </a:p>
        </p:txBody>
      </p:sp>
    </p:spTree>
    <p:extLst>
      <p:ext uri="{BB962C8B-B14F-4D97-AF65-F5344CB8AC3E}">
        <p14:creationId xmlns:p14="http://schemas.microsoft.com/office/powerpoint/2010/main" val="1444856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F95C-D926-A582-4F0A-37FD6E0394E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2F9ED9-62D3-00A3-E633-4026C43D1D3D}"/>
              </a:ext>
            </a:extLst>
          </p:cNvPr>
          <p:cNvSpPr/>
          <p:nvPr/>
        </p:nvSpPr>
        <p:spPr>
          <a:xfrm>
            <a:off x="3192206"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 response</a:t>
            </a:r>
          </a:p>
        </p:txBody>
      </p:sp>
      <p:sp>
        <p:nvSpPr>
          <p:cNvPr id="5" name="Rectangle 4">
            <a:extLst>
              <a:ext uri="{FF2B5EF4-FFF2-40B4-BE49-F238E27FC236}">
                <a16:creationId xmlns:a16="http://schemas.microsoft.com/office/drawing/2014/main" id="{7CC2912B-5A74-FF00-0E3A-FCBE3387E079}"/>
              </a:ext>
            </a:extLst>
          </p:cNvPr>
          <p:cNvSpPr/>
          <p:nvPr/>
        </p:nvSpPr>
        <p:spPr>
          <a:xfrm>
            <a:off x="5213964"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 response</a:t>
            </a:r>
          </a:p>
        </p:txBody>
      </p:sp>
      <p:sp>
        <p:nvSpPr>
          <p:cNvPr id="6" name="Rectangle 5">
            <a:extLst>
              <a:ext uri="{FF2B5EF4-FFF2-40B4-BE49-F238E27FC236}">
                <a16:creationId xmlns:a16="http://schemas.microsoft.com/office/drawing/2014/main" id="{819DECD5-0A05-6C9E-CFC2-6FAAB9ED05D0}"/>
              </a:ext>
            </a:extLst>
          </p:cNvPr>
          <p:cNvSpPr/>
          <p:nvPr/>
        </p:nvSpPr>
        <p:spPr>
          <a:xfrm>
            <a:off x="7235722"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N+P response</a:t>
            </a:r>
          </a:p>
        </p:txBody>
      </p:sp>
      <p:sp>
        <p:nvSpPr>
          <p:cNvPr id="7" name="Rectangle 6">
            <a:extLst>
              <a:ext uri="{FF2B5EF4-FFF2-40B4-BE49-F238E27FC236}">
                <a16:creationId xmlns:a16="http://schemas.microsoft.com/office/drawing/2014/main" id="{B13E532D-1012-E782-9840-F714A8F10171}"/>
              </a:ext>
            </a:extLst>
          </p:cNvPr>
          <p:cNvSpPr/>
          <p:nvPr/>
        </p:nvSpPr>
        <p:spPr>
          <a:xfrm>
            <a:off x="117044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Additive interaction</a:t>
            </a:r>
          </a:p>
        </p:txBody>
      </p:sp>
      <p:sp>
        <p:nvSpPr>
          <p:cNvPr id="8" name="Rectangle 7">
            <a:extLst>
              <a:ext uri="{FF2B5EF4-FFF2-40B4-BE49-F238E27FC236}">
                <a16:creationId xmlns:a16="http://schemas.microsoft.com/office/drawing/2014/main" id="{E805F226-EC06-4B95-C617-4B13D4E84DE1}"/>
              </a:ext>
            </a:extLst>
          </p:cNvPr>
          <p:cNvSpPr/>
          <p:nvPr/>
        </p:nvSpPr>
        <p:spPr>
          <a:xfrm>
            <a:off x="117044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Synergistic interaction</a:t>
            </a:r>
          </a:p>
        </p:txBody>
      </p:sp>
      <p:sp>
        <p:nvSpPr>
          <p:cNvPr id="9" name="Rectangle 8">
            <a:extLst>
              <a:ext uri="{FF2B5EF4-FFF2-40B4-BE49-F238E27FC236}">
                <a16:creationId xmlns:a16="http://schemas.microsoft.com/office/drawing/2014/main" id="{7C3C6786-65ED-A497-3CCA-4DA9EC70FE43}"/>
              </a:ext>
            </a:extLst>
          </p:cNvPr>
          <p:cNvSpPr/>
          <p:nvPr/>
        </p:nvSpPr>
        <p:spPr>
          <a:xfrm>
            <a:off x="1170444"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Antagonistic interaction</a:t>
            </a:r>
          </a:p>
        </p:txBody>
      </p:sp>
      <p:sp>
        <p:nvSpPr>
          <p:cNvPr id="10" name="Rectangle 9">
            <a:extLst>
              <a:ext uri="{FF2B5EF4-FFF2-40B4-BE49-F238E27FC236}">
                <a16:creationId xmlns:a16="http://schemas.microsoft.com/office/drawing/2014/main" id="{EC107893-C16A-1F3A-B992-27D99EC0B6D9}"/>
              </a:ext>
            </a:extLst>
          </p:cNvPr>
          <p:cNvSpPr/>
          <p:nvPr/>
        </p:nvSpPr>
        <p:spPr>
          <a:xfrm>
            <a:off x="3192205"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1" name="Rectangle 10">
            <a:extLst>
              <a:ext uri="{FF2B5EF4-FFF2-40B4-BE49-F238E27FC236}">
                <a16:creationId xmlns:a16="http://schemas.microsoft.com/office/drawing/2014/main" id="{DFD0B415-7FC0-6C71-1EC5-ABB637812AE4}"/>
              </a:ext>
            </a:extLst>
          </p:cNvPr>
          <p:cNvSpPr/>
          <p:nvPr/>
        </p:nvSpPr>
        <p:spPr>
          <a:xfrm>
            <a:off x="3192204"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2" name="Rectangle 11">
            <a:extLst>
              <a:ext uri="{FF2B5EF4-FFF2-40B4-BE49-F238E27FC236}">
                <a16:creationId xmlns:a16="http://schemas.microsoft.com/office/drawing/2014/main" id="{E82A2636-30BE-970F-D143-5925CA00136B}"/>
              </a:ext>
            </a:extLst>
          </p:cNvPr>
          <p:cNvSpPr/>
          <p:nvPr/>
        </p:nvSpPr>
        <p:spPr>
          <a:xfrm>
            <a:off x="3192204"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2</a:t>
            </a:r>
          </a:p>
        </p:txBody>
      </p:sp>
      <p:sp>
        <p:nvSpPr>
          <p:cNvPr id="13" name="Rectangle 12">
            <a:extLst>
              <a:ext uri="{FF2B5EF4-FFF2-40B4-BE49-F238E27FC236}">
                <a16:creationId xmlns:a16="http://schemas.microsoft.com/office/drawing/2014/main" id="{85BBA811-B8E0-F185-F4C0-665D25B65CD7}"/>
              </a:ext>
            </a:extLst>
          </p:cNvPr>
          <p:cNvSpPr/>
          <p:nvPr/>
        </p:nvSpPr>
        <p:spPr>
          <a:xfrm>
            <a:off x="5213964"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4" name="Rectangle 13">
            <a:extLst>
              <a:ext uri="{FF2B5EF4-FFF2-40B4-BE49-F238E27FC236}">
                <a16:creationId xmlns:a16="http://schemas.microsoft.com/office/drawing/2014/main" id="{C346D950-8961-AD23-2AE2-94939AF4BE6B}"/>
              </a:ext>
            </a:extLst>
          </p:cNvPr>
          <p:cNvSpPr/>
          <p:nvPr/>
        </p:nvSpPr>
        <p:spPr>
          <a:xfrm>
            <a:off x="5213963"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6" name="Rectangle 15">
            <a:extLst>
              <a:ext uri="{FF2B5EF4-FFF2-40B4-BE49-F238E27FC236}">
                <a16:creationId xmlns:a16="http://schemas.microsoft.com/office/drawing/2014/main" id="{C218C5C5-88DA-E9C8-FCEE-34974B36CC7C}"/>
              </a:ext>
            </a:extLst>
          </p:cNvPr>
          <p:cNvSpPr/>
          <p:nvPr/>
        </p:nvSpPr>
        <p:spPr>
          <a:xfrm>
            <a:off x="5213963"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1</a:t>
            </a:r>
          </a:p>
        </p:txBody>
      </p:sp>
      <p:sp>
        <p:nvSpPr>
          <p:cNvPr id="17" name="Rectangle 16">
            <a:extLst>
              <a:ext uri="{FF2B5EF4-FFF2-40B4-BE49-F238E27FC236}">
                <a16:creationId xmlns:a16="http://schemas.microsoft.com/office/drawing/2014/main" id="{ADDB4BFF-F6D8-B294-D6F8-B26BE9C5D19C}"/>
              </a:ext>
            </a:extLst>
          </p:cNvPr>
          <p:cNvSpPr/>
          <p:nvPr/>
        </p:nvSpPr>
        <p:spPr>
          <a:xfrm>
            <a:off x="7235723"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3</a:t>
            </a:r>
          </a:p>
        </p:txBody>
      </p:sp>
      <p:sp>
        <p:nvSpPr>
          <p:cNvPr id="18" name="Rectangle 17">
            <a:extLst>
              <a:ext uri="{FF2B5EF4-FFF2-40B4-BE49-F238E27FC236}">
                <a16:creationId xmlns:a16="http://schemas.microsoft.com/office/drawing/2014/main" id="{C6F2959B-5A5D-0B34-D3DC-11A7100C73B0}"/>
              </a:ext>
            </a:extLst>
          </p:cNvPr>
          <p:cNvSpPr/>
          <p:nvPr/>
        </p:nvSpPr>
        <p:spPr>
          <a:xfrm>
            <a:off x="7235722"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5</a:t>
            </a:r>
          </a:p>
        </p:txBody>
      </p:sp>
      <p:sp>
        <p:nvSpPr>
          <p:cNvPr id="19" name="Rectangle 18">
            <a:extLst>
              <a:ext uri="{FF2B5EF4-FFF2-40B4-BE49-F238E27FC236}">
                <a16:creationId xmlns:a16="http://schemas.microsoft.com/office/drawing/2014/main" id="{0D1B89A8-BF9B-149D-D39A-FE0DA8C0785A}"/>
              </a:ext>
            </a:extLst>
          </p:cNvPr>
          <p:cNvSpPr/>
          <p:nvPr/>
        </p:nvSpPr>
        <p:spPr>
          <a:xfrm>
            <a:off x="7235722"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0.5</a:t>
            </a:r>
          </a:p>
        </p:txBody>
      </p:sp>
      <p:sp>
        <p:nvSpPr>
          <p:cNvPr id="15" name="Rectangle 14">
            <a:extLst>
              <a:ext uri="{FF2B5EF4-FFF2-40B4-BE49-F238E27FC236}">
                <a16:creationId xmlns:a16="http://schemas.microsoft.com/office/drawing/2014/main" id="{A086C948-BA55-17B4-C03C-39BD2C5A3020}"/>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sp>
        <p:nvSpPr>
          <p:cNvPr id="20" name="Rectangle 19">
            <a:extLst>
              <a:ext uri="{FF2B5EF4-FFF2-40B4-BE49-F238E27FC236}">
                <a16:creationId xmlns:a16="http://schemas.microsoft.com/office/drawing/2014/main" id="{371FE68A-4709-EE06-80A3-14899A4307A9}"/>
              </a:ext>
            </a:extLst>
          </p:cNvPr>
          <p:cNvSpPr/>
          <p:nvPr/>
        </p:nvSpPr>
        <p:spPr>
          <a:xfrm>
            <a:off x="9267727" y="29718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95% CI range intersects zero</a:t>
            </a:r>
          </a:p>
        </p:txBody>
      </p:sp>
      <p:sp>
        <p:nvSpPr>
          <p:cNvPr id="21" name="Rectangle 20">
            <a:extLst>
              <a:ext uri="{FF2B5EF4-FFF2-40B4-BE49-F238E27FC236}">
                <a16:creationId xmlns:a16="http://schemas.microsoft.com/office/drawing/2014/main" id="{D92C0B30-8091-3BCE-CA88-D92249B3161B}"/>
              </a:ext>
            </a:extLst>
          </p:cNvPr>
          <p:cNvSpPr/>
          <p:nvPr/>
        </p:nvSpPr>
        <p:spPr>
          <a:xfrm>
            <a:off x="9267726" y="40767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95% CI range &gt; 0 </a:t>
            </a:r>
          </a:p>
          <a:p>
            <a:pPr algn="ctr"/>
            <a:r>
              <a:rPr lang="en-US" sz="1400" b="1" dirty="0">
                <a:solidFill>
                  <a:sysClr val="windowText" lastClr="000000"/>
                </a:solidFill>
              </a:rPr>
              <a:t>(if ind. responses are positive)</a:t>
            </a:r>
          </a:p>
        </p:txBody>
      </p:sp>
      <p:sp>
        <p:nvSpPr>
          <p:cNvPr id="22" name="Rectangle 21">
            <a:extLst>
              <a:ext uri="{FF2B5EF4-FFF2-40B4-BE49-F238E27FC236}">
                <a16:creationId xmlns:a16="http://schemas.microsoft.com/office/drawing/2014/main" id="{E8E8F439-7B99-F063-9D2F-AA920C86A841}"/>
              </a:ext>
            </a:extLst>
          </p:cNvPr>
          <p:cNvSpPr/>
          <p:nvPr/>
        </p:nvSpPr>
        <p:spPr>
          <a:xfrm>
            <a:off x="9267726" y="5181600"/>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95% CI range &lt; 0 </a:t>
            </a:r>
          </a:p>
          <a:p>
            <a:pPr algn="ctr"/>
            <a:r>
              <a:rPr lang="en-US" sz="1400" b="1" dirty="0">
                <a:solidFill>
                  <a:sysClr val="windowText" lastClr="000000"/>
                </a:solidFill>
              </a:rPr>
              <a:t>(if ind. responses are positive)</a:t>
            </a:r>
          </a:p>
        </p:txBody>
      </p:sp>
      <p:sp>
        <p:nvSpPr>
          <p:cNvPr id="23" name="Rectangle 22">
            <a:extLst>
              <a:ext uri="{FF2B5EF4-FFF2-40B4-BE49-F238E27FC236}">
                <a16:creationId xmlns:a16="http://schemas.microsoft.com/office/drawing/2014/main" id="{C686D26F-AB7D-BF29-7869-E87A0C401539}"/>
              </a:ext>
            </a:extLst>
          </p:cNvPr>
          <p:cNvSpPr/>
          <p:nvPr/>
        </p:nvSpPr>
        <p:spPr>
          <a:xfrm>
            <a:off x="9267725" y="1755058"/>
            <a:ext cx="1789471" cy="914400"/>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Plot interpretation</a:t>
            </a:r>
          </a:p>
        </p:txBody>
      </p:sp>
    </p:spTree>
    <p:extLst>
      <p:ext uri="{BB962C8B-B14F-4D97-AF65-F5344CB8AC3E}">
        <p14:creationId xmlns:p14="http://schemas.microsoft.com/office/powerpoint/2010/main" val="997306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6106-B116-9189-D893-47C3DF425252}"/>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30074B0-E6E6-0ADB-12E0-42FFE99C7A54}"/>
              </a:ext>
            </a:extLst>
          </p:cNvPr>
          <p:cNvSpPr txBox="1"/>
          <p:nvPr/>
        </p:nvSpPr>
        <p:spPr>
          <a:xfrm>
            <a:off x="492896" y="1221258"/>
            <a:ext cx="11206207" cy="954107"/>
          </a:xfrm>
          <a:prstGeom prst="rect">
            <a:avLst/>
          </a:prstGeom>
          <a:solidFill>
            <a:schemeClr val="bg1">
              <a:lumMod val="95000"/>
            </a:schemeClr>
          </a:solidFill>
        </p:spPr>
        <p:txBody>
          <a:bodyPr wrap="square" rtlCol="0">
            <a:spAutoFit/>
          </a:bodyPr>
          <a:lstStyle/>
          <a:p>
            <a:pPr algn="ctr"/>
            <a:r>
              <a:rPr lang="en-US" sz="2800" dirty="0"/>
              <a:t>Leaf nutrient, photosynthetic, and (mostly) biomass responses to N+P addition are driven by </a:t>
            </a:r>
            <a:r>
              <a:rPr lang="en-US" sz="2800" b="1" dirty="0"/>
              <a:t>additive interactions</a:t>
            </a:r>
          </a:p>
        </p:txBody>
      </p:sp>
      <p:sp>
        <p:nvSpPr>
          <p:cNvPr id="22" name="Rectangle 21">
            <a:extLst>
              <a:ext uri="{FF2B5EF4-FFF2-40B4-BE49-F238E27FC236}">
                <a16:creationId xmlns:a16="http://schemas.microsoft.com/office/drawing/2014/main" id="{AADF3D6F-F388-6D58-446A-F46898131620}"/>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pic>
        <p:nvPicPr>
          <p:cNvPr id="26" name="Picture 25" descr="A graph of a graph with black lines and dots&#10;&#10;AI-generated content may be incorrect.">
            <a:extLst>
              <a:ext uri="{FF2B5EF4-FFF2-40B4-BE49-F238E27FC236}">
                <a16:creationId xmlns:a16="http://schemas.microsoft.com/office/drawing/2014/main" id="{A587A95F-8741-A567-DF6D-5CE493B28B79}"/>
              </a:ext>
            </a:extLst>
          </p:cNvPr>
          <p:cNvPicPr>
            <a:picLocks noChangeAspect="1"/>
          </p:cNvPicPr>
          <p:nvPr/>
        </p:nvPicPr>
        <p:blipFill>
          <a:blip r:embed="rId3"/>
          <a:stretch>
            <a:fillRect/>
          </a:stretch>
        </p:blipFill>
        <p:spPr>
          <a:xfrm>
            <a:off x="0" y="2313547"/>
            <a:ext cx="11815808" cy="3323195"/>
          </a:xfrm>
          <a:prstGeom prst="rect">
            <a:avLst/>
          </a:prstGeom>
        </p:spPr>
      </p:pic>
    </p:spTree>
    <p:extLst>
      <p:ext uri="{BB962C8B-B14F-4D97-AF65-F5344CB8AC3E}">
        <p14:creationId xmlns:p14="http://schemas.microsoft.com/office/powerpoint/2010/main" val="2326708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E887A-C840-A70F-C449-47F70B67FA6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A18A578-8CD1-193C-8DE1-BD581294F07F}"/>
              </a:ext>
            </a:extLst>
          </p:cNvPr>
          <p:cNvSpPr txBox="1"/>
          <p:nvPr/>
        </p:nvSpPr>
        <p:spPr>
          <a:xfrm>
            <a:off x="492896" y="1221258"/>
            <a:ext cx="11206207" cy="954107"/>
          </a:xfrm>
          <a:prstGeom prst="rect">
            <a:avLst/>
          </a:prstGeom>
          <a:solidFill>
            <a:schemeClr val="bg1">
              <a:lumMod val="95000"/>
            </a:schemeClr>
          </a:solidFill>
        </p:spPr>
        <p:txBody>
          <a:bodyPr wrap="square" rtlCol="0">
            <a:spAutoFit/>
          </a:bodyPr>
          <a:lstStyle/>
          <a:p>
            <a:pPr algn="ctr"/>
            <a:r>
              <a:rPr lang="en-US" sz="2800" dirty="0"/>
              <a:t>Leaf nutrient, photosynthetic, and (mostly) biomass responses to N+P addition are driven by </a:t>
            </a:r>
            <a:r>
              <a:rPr lang="en-US" sz="2800" b="1" dirty="0"/>
              <a:t>additive interactions</a:t>
            </a:r>
          </a:p>
        </p:txBody>
      </p:sp>
      <p:sp>
        <p:nvSpPr>
          <p:cNvPr id="21" name="TextBox 20">
            <a:extLst>
              <a:ext uri="{FF2B5EF4-FFF2-40B4-BE49-F238E27FC236}">
                <a16:creationId xmlns:a16="http://schemas.microsoft.com/office/drawing/2014/main" id="{4A9E4EE6-74DA-B7AC-9F80-284BBBC2F899}"/>
              </a:ext>
            </a:extLst>
          </p:cNvPr>
          <p:cNvSpPr txBox="1"/>
          <p:nvPr/>
        </p:nvSpPr>
        <p:spPr>
          <a:xfrm>
            <a:off x="255454" y="5833330"/>
            <a:ext cx="11681089" cy="923330"/>
          </a:xfrm>
          <a:prstGeom prst="rect">
            <a:avLst/>
          </a:prstGeom>
          <a:solidFill>
            <a:schemeClr val="bg1">
              <a:lumMod val="95000"/>
            </a:schemeClr>
          </a:solidFill>
        </p:spPr>
        <p:txBody>
          <a:bodyPr wrap="square" rtlCol="0">
            <a:spAutoFit/>
          </a:bodyPr>
          <a:lstStyle/>
          <a:p>
            <a:pPr algn="ctr"/>
            <a:r>
              <a:rPr lang="en-US" sz="2700" dirty="0"/>
              <a:t>Aboveground biomass responses to N+P addition are driven by a synergistic interaction (i.e., stronger response than predicted from N and P responses)</a:t>
            </a:r>
          </a:p>
        </p:txBody>
      </p:sp>
      <p:sp>
        <p:nvSpPr>
          <p:cNvPr id="22" name="Rectangle 21">
            <a:extLst>
              <a:ext uri="{FF2B5EF4-FFF2-40B4-BE49-F238E27FC236}">
                <a16:creationId xmlns:a16="http://schemas.microsoft.com/office/drawing/2014/main" id="{2FA91C0E-A34B-3F53-A07D-78668A40AD66}"/>
              </a:ext>
            </a:extLst>
          </p:cNvPr>
          <p:cNvSpPr/>
          <p:nvPr/>
        </p:nvSpPr>
        <p:spPr>
          <a:xfrm>
            <a:off x="188096" y="302514"/>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How do N and P addition interact to modify leaf and whole-plant traits?</a:t>
            </a:r>
          </a:p>
        </p:txBody>
      </p:sp>
      <p:pic>
        <p:nvPicPr>
          <p:cNvPr id="26" name="Picture 25" descr="A graph of a graph with black lines and dots&#10;&#10;AI-generated content may be incorrect.">
            <a:extLst>
              <a:ext uri="{FF2B5EF4-FFF2-40B4-BE49-F238E27FC236}">
                <a16:creationId xmlns:a16="http://schemas.microsoft.com/office/drawing/2014/main" id="{F06B0F0E-7D30-3E73-10F0-62DA8C29F347}"/>
              </a:ext>
            </a:extLst>
          </p:cNvPr>
          <p:cNvPicPr>
            <a:picLocks noChangeAspect="1"/>
          </p:cNvPicPr>
          <p:nvPr/>
        </p:nvPicPr>
        <p:blipFill>
          <a:blip r:embed="rId3"/>
          <a:stretch>
            <a:fillRect/>
          </a:stretch>
        </p:blipFill>
        <p:spPr>
          <a:xfrm>
            <a:off x="0" y="2313547"/>
            <a:ext cx="11815808" cy="3323195"/>
          </a:xfrm>
          <a:prstGeom prst="rect">
            <a:avLst/>
          </a:prstGeom>
        </p:spPr>
      </p:pic>
      <p:sp>
        <p:nvSpPr>
          <p:cNvPr id="2" name="Rectangle 1">
            <a:extLst>
              <a:ext uri="{FF2B5EF4-FFF2-40B4-BE49-F238E27FC236}">
                <a16:creationId xmlns:a16="http://schemas.microsoft.com/office/drawing/2014/main" id="{79C225CB-290E-A1CC-F034-7627722D1169}"/>
              </a:ext>
            </a:extLst>
          </p:cNvPr>
          <p:cNvSpPr/>
          <p:nvPr/>
        </p:nvSpPr>
        <p:spPr>
          <a:xfrm>
            <a:off x="8585200" y="2971800"/>
            <a:ext cx="3418704" cy="571500"/>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80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13F80-A520-06C8-ED3D-CA11983555F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1854216-55BC-A8AF-8FFF-64E3176B8462}"/>
              </a:ext>
            </a:extLst>
          </p:cNvPr>
          <p:cNvSpPr/>
          <p:nvPr/>
        </p:nvSpPr>
        <p:spPr>
          <a:xfrm>
            <a:off x="188096" y="302514"/>
            <a:ext cx="11815808" cy="57980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Are responses to N and P addition modified by climatic demand?</a:t>
            </a:r>
          </a:p>
        </p:txBody>
      </p:sp>
    </p:spTree>
    <p:extLst>
      <p:ext uri="{BB962C8B-B14F-4D97-AF65-F5344CB8AC3E}">
        <p14:creationId xmlns:p14="http://schemas.microsoft.com/office/powerpoint/2010/main" val="2689781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7B669-E077-4D04-F201-BFD1B56CF6A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A405E9A-9D34-2812-32A4-674F486BB73A}"/>
              </a:ext>
            </a:extLst>
          </p:cNvPr>
          <p:cNvSpPr/>
          <p:nvPr/>
        </p:nvSpPr>
        <p:spPr>
          <a:xfrm>
            <a:off x="188096" y="302514"/>
            <a:ext cx="11815808" cy="57980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Are responses to N and P addition modified by climatic demand?</a:t>
            </a:r>
          </a:p>
        </p:txBody>
      </p:sp>
      <p:pic>
        <p:nvPicPr>
          <p:cNvPr id="3" name="Picture 2" descr="A group of graphs showing different types of rgb&#10;&#10;AI-generated content may be incorrect.">
            <a:extLst>
              <a:ext uri="{FF2B5EF4-FFF2-40B4-BE49-F238E27FC236}">
                <a16:creationId xmlns:a16="http://schemas.microsoft.com/office/drawing/2014/main" id="{16BBD519-01F9-8C61-0095-987112AFA6C8}"/>
              </a:ext>
            </a:extLst>
          </p:cNvPr>
          <p:cNvPicPr>
            <a:picLocks noChangeAspect="1"/>
          </p:cNvPicPr>
          <p:nvPr/>
        </p:nvPicPr>
        <p:blipFill>
          <a:blip r:embed="rId3"/>
          <a:srcRect b="68333"/>
          <a:stretch>
            <a:fillRect/>
          </a:stretch>
        </p:blipFill>
        <p:spPr>
          <a:xfrm>
            <a:off x="492896" y="2250292"/>
            <a:ext cx="11054015" cy="3500438"/>
          </a:xfrm>
          <a:prstGeom prst="rect">
            <a:avLst/>
          </a:prstGeom>
        </p:spPr>
      </p:pic>
      <p:sp>
        <p:nvSpPr>
          <p:cNvPr id="5" name="TextBox 4">
            <a:extLst>
              <a:ext uri="{FF2B5EF4-FFF2-40B4-BE49-F238E27FC236}">
                <a16:creationId xmlns:a16="http://schemas.microsoft.com/office/drawing/2014/main" id="{47CB0132-2931-3E1A-E14D-0DA916354308}"/>
              </a:ext>
            </a:extLst>
          </p:cNvPr>
          <p:cNvSpPr txBox="1"/>
          <p:nvPr/>
        </p:nvSpPr>
        <p:spPr>
          <a:xfrm>
            <a:off x="492896" y="1386148"/>
            <a:ext cx="11206207" cy="492443"/>
          </a:xfrm>
          <a:prstGeom prst="rect">
            <a:avLst/>
          </a:prstGeom>
          <a:solidFill>
            <a:schemeClr val="bg1">
              <a:lumMod val="95000"/>
            </a:schemeClr>
          </a:solidFill>
        </p:spPr>
        <p:txBody>
          <a:bodyPr wrap="square" rtlCol="0">
            <a:spAutoFit/>
          </a:bodyPr>
          <a:lstStyle/>
          <a:p>
            <a:pPr algn="ctr"/>
            <a:r>
              <a:rPr lang="en-US" sz="2600" dirty="0"/>
              <a:t>Leaf nitrogen responses to N addition are strongest in cold, dry climates</a:t>
            </a:r>
          </a:p>
        </p:txBody>
      </p:sp>
    </p:spTree>
    <p:extLst>
      <p:ext uri="{BB962C8B-B14F-4D97-AF65-F5344CB8AC3E}">
        <p14:creationId xmlns:p14="http://schemas.microsoft.com/office/powerpoint/2010/main" val="1338163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5B602-C593-334D-D164-40D0C048B785}"/>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10B615A-3F86-EF9A-3A28-E70A867461B0}"/>
              </a:ext>
            </a:extLst>
          </p:cNvPr>
          <p:cNvSpPr/>
          <p:nvPr/>
        </p:nvSpPr>
        <p:spPr>
          <a:xfrm>
            <a:off x="188096" y="302514"/>
            <a:ext cx="11815808" cy="57980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rPr>
              <a:t>Are responses to N and P addition modified by climatic demand?</a:t>
            </a:r>
          </a:p>
        </p:txBody>
      </p:sp>
      <p:sp>
        <p:nvSpPr>
          <p:cNvPr id="5" name="TextBox 4">
            <a:extLst>
              <a:ext uri="{FF2B5EF4-FFF2-40B4-BE49-F238E27FC236}">
                <a16:creationId xmlns:a16="http://schemas.microsoft.com/office/drawing/2014/main" id="{83AA14F4-E503-AD56-C55F-01138E15A750}"/>
              </a:ext>
            </a:extLst>
          </p:cNvPr>
          <p:cNvSpPr txBox="1"/>
          <p:nvPr/>
        </p:nvSpPr>
        <p:spPr>
          <a:xfrm>
            <a:off x="99044" y="1394635"/>
            <a:ext cx="11993911" cy="523220"/>
          </a:xfrm>
          <a:prstGeom prst="rect">
            <a:avLst/>
          </a:prstGeom>
          <a:solidFill>
            <a:schemeClr val="bg1">
              <a:lumMod val="95000"/>
            </a:schemeClr>
          </a:solidFill>
        </p:spPr>
        <p:txBody>
          <a:bodyPr wrap="square" rtlCol="0">
            <a:spAutoFit/>
          </a:bodyPr>
          <a:lstStyle/>
          <a:p>
            <a:pPr algn="ctr"/>
            <a:r>
              <a:rPr lang="en-US" sz="2600" dirty="0"/>
              <a:t>Leaf</a:t>
            </a:r>
            <a:r>
              <a:rPr lang="en-US" sz="2800" dirty="0"/>
              <a:t> phosphorus responses to P addition are strongest in cold, dry climates</a:t>
            </a:r>
          </a:p>
        </p:txBody>
      </p:sp>
      <p:pic>
        <p:nvPicPr>
          <p:cNvPr id="2" name="Picture 1" descr="A group of graphs showing different types of data&#10;&#10;AI-generated content may be incorrect.">
            <a:extLst>
              <a:ext uri="{FF2B5EF4-FFF2-40B4-BE49-F238E27FC236}">
                <a16:creationId xmlns:a16="http://schemas.microsoft.com/office/drawing/2014/main" id="{C16CD92F-A3CF-B2A0-190A-0F196FE46AE7}"/>
              </a:ext>
            </a:extLst>
          </p:cNvPr>
          <p:cNvPicPr>
            <a:picLocks noChangeAspect="1"/>
          </p:cNvPicPr>
          <p:nvPr/>
        </p:nvPicPr>
        <p:blipFill>
          <a:blip r:embed="rId3"/>
          <a:srcRect t="31620" b="35555"/>
          <a:stretch>
            <a:fillRect/>
          </a:stretch>
        </p:blipFill>
        <p:spPr>
          <a:xfrm>
            <a:off x="451593" y="2634441"/>
            <a:ext cx="11168894" cy="3207943"/>
          </a:xfrm>
          <a:prstGeom prst="rect">
            <a:avLst/>
          </a:prstGeom>
        </p:spPr>
      </p:pic>
    </p:spTree>
    <p:extLst>
      <p:ext uri="{BB962C8B-B14F-4D97-AF65-F5344CB8AC3E}">
        <p14:creationId xmlns:p14="http://schemas.microsoft.com/office/powerpoint/2010/main" val="789470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79640C-6BB1-09A4-198A-5D2ED7371034}"/>
              </a:ext>
            </a:extLst>
          </p:cNvPr>
          <p:cNvSpPr/>
          <p:nvPr/>
        </p:nvSpPr>
        <p:spPr>
          <a:xfrm>
            <a:off x="188096" y="2855353"/>
            <a:ext cx="11815808" cy="57980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How do N and P addition interact to modify leaf and whole-plant traits?</a:t>
            </a:r>
          </a:p>
        </p:txBody>
      </p:sp>
      <p:sp>
        <p:nvSpPr>
          <p:cNvPr id="5" name="Rectangle 4">
            <a:extLst>
              <a:ext uri="{FF2B5EF4-FFF2-40B4-BE49-F238E27FC236}">
                <a16:creationId xmlns:a16="http://schemas.microsoft.com/office/drawing/2014/main" id="{717399C4-BE79-6CB7-F053-2F5789EB04AB}"/>
              </a:ext>
            </a:extLst>
          </p:cNvPr>
          <p:cNvSpPr/>
          <p:nvPr/>
        </p:nvSpPr>
        <p:spPr>
          <a:xfrm>
            <a:off x="188096" y="302514"/>
            <a:ext cx="11815807" cy="5798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How does N and P addition modify leaf and whole-plant traits?</a:t>
            </a:r>
          </a:p>
        </p:txBody>
      </p:sp>
      <p:sp>
        <p:nvSpPr>
          <p:cNvPr id="6" name="Rectangle 5">
            <a:extLst>
              <a:ext uri="{FF2B5EF4-FFF2-40B4-BE49-F238E27FC236}">
                <a16:creationId xmlns:a16="http://schemas.microsoft.com/office/drawing/2014/main" id="{47F5A97A-595C-B1CC-C745-BB2C87D8281E}"/>
              </a:ext>
            </a:extLst>
          </p:cNvPr>
          <p:cNvSpPr/>
          <p:nvPr/>
        </p:nvSpPr>
        <p:spPr>
          <a:xfrm>
            <a:off x="188096" y="4709622"/>
            <a:ext cx="11815808" cy="57980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Are responses to N and P addition modified by climatic demand?</a:t>
            </a:r>
          </a:p>
        </p:txBody>
      </p:sp>
      <p:sp>
        <p:nvSpPr>
          <p:cNvPr id="7" name="TextBox 6">
            <a:extLst>
              <a:ext uri="{FF2B5EF4-FFF2-40B4-BE49-F238E27FC236}">
                <a16:creationId xmlns:a16="http://schemas.microsoft.com/office/drawing/2014/main" id="{E3CEC1F7-3356-5B55-6806-CEA31930659B}"/>
              </a:ext>
            </a:extLst>
          </p:cNvPr>
          <p:cNvSpPr txBox="1"/>
          <p:nvPr/>
        </p:nvSpPr>
        <p:spPr>
          <a:xfrm>
            <a:off x="376193" y="1090778"/>
            <a:ext cx="11304540"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N addition increases leaf N content, P addition increases leaf P content</a:t>
            </a:r>
          </a:p>
          <a:p>
            <a:pPr marL="457200" indent="-457200">
              <a:buFont typeface="Arial" panose="020B0604020202020204" pitchFamily="34" charset="0"/>
              <a:buChar char="•"/>
            </a:pPr>
            <a:r>
              <a:rPr lang="en-US" sz="2400" dirty="0"/>
              <a:t>Leaf level photosynthesis largely unaffected by N or P addition</a:t>
            </a:r>
          </a:p>
          <a:p>
            <a:pPr marL="457200" indent="-457200">
              <a:buFont typeface="Arial" panose="020B0604020202020204" pitchFamily="34" charset="0"/>
              <a:buChar char="•"/>
            </a:pPr>
            <a:r>
              <a:rPr lang="en-US" sz="2400" dirty="0"/>
              <a:t>N and P addition increase aboveground biomass and decrease relative investment in belowground biomass</a:t>
            </a:r>
          </a:p>
        </p:txBody>
      </p:sp>
      <p:sp>
        <p:nvSpPr>
          <p:cNvPr id="8" name="TextBox 7">
            <a:extLst>
              <a:ext uri="{FF2B5EF4-FFF2-40B4-BE49-F238E27FC236}">
                <a16:creationId xmlns:a16="http://schemas.microsoft.com/office/drawing/2014/main" id="{7F10F96B-4AF3-2290-FFDD-6FAD4428EBA9}"/>
              </a:ext>
            </a:extLst>
          </p:cNvPr>
          <p:cNvSpPr txBox="1"/>
          <p:nvPr/>
        </p:nvSpPr>
        <p:spPr>
          <a:xfrm>
            <a:off x="376193" y="3616966"/>
            <a:ext cx="11304540"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t>Plant responses to N and P addition largely driven by additive interactions</a:t>
            </a:r>
          </a:p>
          <a:p>
            <a:pPr marL="457200" indent="-457200">
              <a:buFont typeface="Arial" panose="020B0604020202020204" pitchFamily="34" charset="0"/>
              <a:buChar char="•"/>
            </a:pPr>
            <a:r>
              <a:rPr lang="en-US" sz="2400" dirty="0"/>
              <a:t>Aboveground biomass response was driven by a synergistic interaction</a:t>
            </a:r>
          </a:p>
        </p:txBody>
      </p:sp>
      <p:sp>
        <p:nvSpPr>
          <p:cNvPr id="9" name="TextBox 8">
            <a:extLst>
              <a:ext uri="{FF2B5EF4-FFF2-40B4-BE49-F238E27FC236}">
                <a16:creationId xmlns:a16="http://schemas.microsoft.com/office/drawing/2014/main" id="{10B55145-DEB7-3069-5ED0-24F80B7A8EB9}"/>
              </a:ext>
            </a:extLst>
          </p:cNvPr>
          <p:cNvSpPr txBox="1"/>
          <p:nvPr/>
        </p:nvSpPr>
        <p:spPr>
          <a:xfrm>
            <a:off x="443730" y="5468152"/>
            <a:ext cx="11304540"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t>Leaf nutrient responses to nutrient additions were strongest where demand was highest (cold, dry climates)</a:t>
            </a:r>
          </a:p>
        </p:txBody>
      </p:sp>
    </p:spTree>
    <p:extLst>
      <p:ext uri="{BB962C8B-B14F-4D97-AF65-F5344CB8AC3E}">
        <p14:creationId xmlns:p14="http://schemas.microsoft.com/office/powerpoint/2010/main" val="1394430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25EA-13EF-5D1D-AC55-ED90D8E281D4}"/>
              </a:ext>
            </a:extLst>
          </p:cNvPr>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2303644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76E650-D159-DDFB-2CB9-931DD5FC8470}"/>
              </a:ext>
            </a:extLst>
          </p:cNvPr>
          <p:cNvPicPr>
            <a:picLocks noChangeAspect="1"/>
          </p:cNvPicPr>
          <p:nvPr/>
        </p:nvPicPr>
        <p:blipFill>
          <a:blip r:embed="rId2"/>
          <a:stretch>
            <a:fillRect/>
          </a:stretch>
        </p:blipFill>
        <p:spPr>
          <a:xfrm>
            <a:off x="2807163" y="0"/>
            <a:ext cx="6577673" cy="6858000"/>
          </a:xfrm>
          <a:prstGeom prst="rect">
            <a:avLst/>
          </a:prstGeom>
        </p:spPr>
      </p:pic>
    </p:spTree>
    <p:extLst>
      <p:ext uri="{BB962C8B-B14F-4D97-AF65-F5344CB8AC3E}">
        <p14:creationId xmlns:p14="http://schemas.microsoft.com/office/powerpoint/2010/main" val="3585028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55C549-FADF-F125-69FD-ADAD13C860C8}"/>
              </a:ext>
            </a:extLst>
          </p:cNvPr>
          <p:cNvPicPr>
            <a:picLocks noChangeAspect="1"/>
          </p:cNvPicPr>
          <p:nvPr/>
        </p:nvPicPr>
        <p:blipFill>
          <a:blip r:embed="rId2"/>
          <a:stretch>
            <a:fillRect/>
          </a:stretch>
        </p:blipFill>
        <p:spPr>
          <a:xfrm>
            <a:off x="2209800" y="649668"/>
            <a:ext cx="7772400" cy="5558664"/>
          </a:xfrm>
          <a:prstGeom prst="rect">
            <a:avLst/>
          </a:prstGeom>
        </p:spPr>
      </p:pic>
      <p:sp>
        <p:nvSpPr>
          <p:cNvPr id="5" name="TextBox 4">
            <a:extLst>
              <a:ext uri="{FF2B5EF4-FFF2-40B4-BE49-F238E27FC236}">
                <a16:creationId xmlns:a16="http://schemas.microsoft.com/office/drawing/2014/main" id="{0E770EA3-DC1D-BF2C-B623-C0E141A9519F}"/>
              </a:ext>
            </a:extLst>
          </p:cNvPr>
          <p:cNvSpPr txBox="1"/>
          <p:nvPr/>
        </p:nvSpPr>
        <p:spPr>
          <a:xfrm>
            <a:off x="9591416" y="6581001"/>
            <a:ext cx="2600584" cy="276999"/>
          </a:xfrm>
          <a:prstGeom prst="rect">
            <a:avLst/>
          </a:prstGeom>
          <a:noFill/>
        </p:spPr>
        <p:txBody>
          <a:bodyPr wrap="none" rtlCol="0">
            <a:spAutoFit/>
          </a:bodyPr>
          <a:lstStyle/>
          <a:p>
            <a:r>
              <a:rPr lang="en-US" sz="1200" dirty="0"/>
              <a:t>Stocker et al. (2025) </a:t>
            </a:r>
            <a:r>
              <a:rPr lang="en-US" sz="1200" i="1" dirty="0"/>
              <a:t>New Phytologist</a:t>
            </a:r>
            <a:endParaRPr lang="en-US" sz="1200" dirty="0"/>
          </a:p>
        </p:txBody>
      </p:sp>
    </p:spTree>
    <p:extLst>
      <p:ext uri="{BB962C8B-B14F-4D97-AF65-F5344CB8AC3E}">
        <p14:creationId xmlns:p14="http://schemas.microsoft.com/office/powerpoint/2010/main" val="2036649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168F96-9649-3BF5-8E70-FE5A0DF9EDB2}"/>
              </a:ext>
            </a:extLst>
          </p:cNvPr>
          <p:cNvPicPr>
            <a:picLocks noChangeAspect="1"/>
          </p:cNvPicPr>
          <p:nvPr/>
        </p:nvPicPr>
        <p:blipFill>
          <a:blip r:embed="rId2"/>
          <a:stretch>
            <a:fillRect/>
          </a:stretch>
        </p:blipFill>
        <p:spPr>
          <a:xfrm>
            <a:off x="2209800" y="330543"/>
            <a:ext cx="7772400" cy="6196913"/>
          </a:xfrm>
          <a:prstGeom prst="rect">
            <a:avLst/>
          </a:prstGeom>
        </p:spPr>
      </p:pic>
    </p:spTree>
    <p:extLst>
      <p:ext uri="{BB962C8B-B14F-4D97-AF65-F5344CB8AC3E}">
        <p14:creationId xmlns:p14="http://schemas.microsoft.com/office/powerpoint/2010/main" val="136379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4ACF2-2835-C52E-53DA-6A02D1822687}"/>
              </a:ext>
            </a:extLst>
          </p:cNvPr>
          <p:cNvPicPr>
            <a:picLocks noChangeAspect="1"/>
          </p:cNvPicPr>
          <p:nvPr/>
        </p:nvPicPr>
        <p:blipFill>
          <a:blip r:embed="rId2"/>
          <a:stretch>
            <a:fillRect/>
          </a:stretch>
        </p:blipFill>
        <p:spPr>
          <a:xfrm>
            <a:off x="2209800" y="389866"/>
            <a:ext cx="7772400" cy="6078268"/>
          </a:xfrm>
          <a:prstGeom prst="rect">
            <a:avLst/>
          </a:prstGeom>
        </p:spPr>
      </p:pic>
    </p:spTree>
    <p:extLst>
      <p:ext uri="{BB962C8B-B14F-4D97-AF65-F5344CB8AC3E}">
        <p14:creationId xmlns:p14="http://schemas.microsoft.com/office/powerpoint/2010/main" val="2566645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214A33-96C2-64E4-5310-743135E125F6}"/>
              </a:ext>
            </a:extLst>
          </p:cNvPr>
          <p:cNvPicPr>
            <a:picLocks noChangeAspect="1"/>
          </p:cNvPicPr>
          <p:nvPr/>
        </p:nvPicPr>
        <p:blipFill>
          <a:blip r:embed="rId2"/>
          <a:stretch>
            <a:fillRect/>
          </a:stretch>
        </p:blipFill>
        <p:spPr>
          <a:xfrm>
            <a:off x="3465990" y="0"/>
            <a:ext cx="5260019" cy="6858000"/>
          </a:xfrm>
          <a:prstGeom prst="rect">
            <a:avLst/>
          </a:prstGeom>
        </p:spPr>
      </p:pic>
    </p:spTree>
    <p:extLst>
      <p:ext uri="{BB962C8B-B14F-4D97-AF65-F5344CB8AC3E}">
        <p14:creationId xmlns:p14="http://schemas.microsoft.com/office/powerpoint/2010/main" val="3062727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AD58E6-5152-0550-4B55-C39E4A6275EE}"/>
              </a:ext>
            </a:extLst>
          </p:cNvPr>
          <p:cNvPicPr>
            <a:picLocks noChangeAspect="1"/>
          </p:cNvPicPr>
          <p:nvPr/>
        </p:nvPicPr>
        <p:blipFill>
          <a:blip r:embed="rId2"/>
          <a:stretch>
            <a:fillRect/>
          </a:stretch>
        </p:blipFill>
        <p:spPr>
          <a:xfrm>
            <a:off x="3462759" y="0"/>
            <a:ext cx="5266481" cy="6858000"/>
          </a:xfrm>
          <a:prstGeom prst="rect">
            <a:avLst/>
          </a:prstGeom>
        </p:spPr>
      </p:pic>
    </p:spTree>
    <p:extLst>
      <p:ext uri="{BB962C8B-B14F-4D97-AF65-F5344CB8AC3E}">
        <p14:creationId xmlns:p14="http://schemas.microsoft.com/office/powerpoint/2010/main" val="3025877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4AA136-AB89-ACCD-9B49-2757C6F3C62A}"/>
              </a:ext>
            </a:extLst>
          </p:cNvPr>
          <p:cNvPicPr>
            <a:picLocks noChangeAspect="1"/>
          </p:cNvPicPr>
          <p:nvPr/>
        </p:nvPicPr>
        <p:blipFill>
          <a:blip r:embed="rId2"/>
          <a:stretch>
            <a:fillRect/>
          </a:stretch>
        </p:blipFill>
        <p:spPr>
          <a:xfrm>
            <a:off x="3438046" y="0"/>
            <a:ext cx="5315908" cy="6858000"/>
          </a:xfrm>
          <a:prstGeom prst="rect">
            <a:avLst/>
          </a:prstGeom>
        </p:spPr>
      </p:pic>
    </p:spTree>
    <p:extLst>
      <p:ext uri="{BB962C8B-B14F-4D97-AF65-F5344CB8AC3E}">
        <p14:creationId xmlns:p14="http://schemas.microsoft.com/office/powerpoint/2010/main" val="1352327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506B9A-C9A4-5E6C-ED00-8D7BD74D9332}"/>
              </a:ext>
            </a:extLst>
          </p:cNvPr>
          <p:cNvPicPr>
            <a:picLocks noChangeAspect="1"/>
          </p:cNvPicPr>
          <p:nvPr/>
        </p:nvPicPr>
        <p:blipFill>
          <a:blip r:embed="rId2"/>
          <a:stretch>
            <a:fillRect/>
          </a:stretch>
        </p:blipFill>
        <p:spPr>
          <a:xfrm>
            <a:off x="3191991" y="0"/>
            <a:ext cx="5808017" cy="6858000"/>
          </a:xfrm>
          <a:prstGeom prst="rect">
            <a:avLst/>
          </a:prstGeom>
        </p:spPr>
      </p:pic>
    </p:spTree>
    <p:extLst>
      <p:ext uri="{BB962C8B-B14F-4D97-AF65-F5344CB8AC3E}">
        <p14:creationId xmlns:p14="http://schemas.microsoft.com/office/powerpoint/2010/main" val="934842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16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841CDB-25F9-4638-889F-0EFAD2A8D28E}"/>
              </a:ext>
            </a:extLst>
          </p:cNvPr>
          <p:cNvPicPr>
            <a:picLocks noChangeAspect="1"/>
          </p:cNvPicPr>
          <p:nvPr/>
        </p:nvPicPr>
        <p:blipFill>
          <a:blip r:embed="rId2"/>
          <a:stretch>
            <a:fillRect/>
          </a:stretch>
        </p:blipFill>
        <p:spPr>
          <a:xfrm>
            <a:off x="2222500" y="901700"/>
            <a:ext cx="7747000" cy="5054600"/>
          </a:xfrm>
          <a:prstGeom prst="rect">
            <a:avLst/>
          </a:prstGeom>
        </p:spPr>
      </p:pic>
      <p:sp>
        <p:nvSpPr>
          <p:cNvPr id="5" name="TextBox 4">
            <a:extLst>
              <a:ext uri="{FF2B5EF4-FFF2-40B4-BE49-F238E27FC236}">
                <a16:creationId xmlns:a16="http://schemas.microsoft.com/office/drawing/2014/main" id="{9CB5CABB-E4BF-E7FF-D027-E2BB81F9A984}"/>
              </a:ext>
            </a:extLst>
          </p:cNvPr>
          <p:cNvSpPr txBox="1"/>
          <p:nvPr/>
        </p:nvSpPr>
        <p:spPr>
          <a:xfrm>
            <a:off x="9591416" y="6581001"/>
            <a:ext cx="2600584" cy="276999"/>
          </a:xfrm>
          <a:prstGeom prst="rect">
            <a:avLst/>
          </a:prstGeom>
          <a:noFill/>
        </p:spPr>
        <p:txBody>
          <a:bodyPr wrap="none" rtlCol="0">
            <a:spAutoFit/>
          </a:bodyPr>
          <a:lstStyle/>
          <a:p>
            <a:r>
              <a:rPr lang="en-US" sz="1200" dirty="0"/>
              <a:t>Stocker et al. (2025) </a:t>
            </a:r>
            <a:r>
              <a:rPr lang="en-US" sz="1200" i="1" dirty="0"/>
              <a:t>New Phytologist</a:t>
            </a:r>
            <a:endParaRPr lang="en-US" sz="1200" dirty="0"/>
          </a:p>
        </p:txBody>
      </p:sp>
    </p:spTree>
    <p:extLst>
      <p:ext uri="{BB962C8B-B14F-4D97-AF65-F5344CB8AC3E}">
        <p14:creationId xmlns:p14="http://schemas.microsoft.com/office/powerpoint/2010/main" val="3113095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0C9B81-1507-E396-B087-F439C4664E14}"/>
              </a:ext>
            </a:extLst>
          </p:cNvPr>
          <p:cNvPicPr>
            <a:picLocks noChangeAspect="1"/>
          </p:cNvPicPr>
          <p:nvPr/>
        </p:nvPicPr>
        <p:blipFill>
          <a:blip r:embed="rId2"/>
          <a:stretch>
            <a:fillRect/>
          </a:stretch>
        </p:blipFill>
        <p:spPr>
          <a:xfrm>
            <a:off x="2209800" y="746606"/>
            <a:ext cx="7772400" cy="5364787"/>
          </a:xfrm>
          <a:prstGeom prst="rect">
            <a:avLst/>
          </a:prstGeom>
        </p:spPr>
      </p:pic>
      <p:sp>
        <p:nvSpPr>
          <p:cNvPr id="2" name="TextBox 1">
            <a:extLst>
              <a:ext uri="{FF2B5EF4-FFF2-40B4-BE49-F238E27FC236}">
                <a16:creationId xmlns:a16="http://schemas.microsoft.com/office/drawing/2014/main" id="{0B727D46-09F1-33E9-7CAF-B50782CE77C4}"/>
              </a:ext>
            </a:extLst>
          </p:cNvPr>
          <p:cNvSpPr txBox="1"/>
          <p:nvPr/>
        </p:nvSpPr>
        <p:spPr>
          <a:xfrm>
            <a:off x="9591416" y="6581001"/>
            <a:ext cx="2600584" cy="276999"/>
          </a:xfrm>
          <a:prstGeom prst="rect">
            <a:avLst/>
          </a:prstGeom>
          <a:noFill/>
        </p:spPr>
        <p:txBody>
          <a:bodyPr wrap="none" rtlCol="0">
            <a:spAutoFit/>
          </a:bodyPr>
          <a:lstStyle/>
          <a:p>
            <a:r>
              <a:rPr lang="en-US" sz="1200" dirty="0"/>
              <a:t>Stocker et al. (2025) </a:t>
            </a:r>
            <a:r>
              <a:rPr lang="en-US" sz="1200" i="1" dirty="0"/>
              <a:t>New Phytologist</a:t>
            </a:r>
            <a:endParaRPr lang="en-US" sz="1200" dirty="0"/>
          </a:p>
        </p:txBody>
      </p:sp>
    </p:spTree>
    <p:extLst>
      <p:ext uri="{BB962C8B-B14F-4D97-AF65-F5344CB8AC3E}">
        <p14:creationId xmlns:p14="http://schemas.microsoft.com/office/powerpoint/2010/main" val="247840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E1B62-A320-9F02-2C76-BD73BC267BDE}"/>
              </a:ext>
            </a:extLst>
          </p:cNvPr>
          <p:cNvSpPr>
            <a:spLocks noGrp="1"/>
          </p:cNvSpPr>
          <p:nvPr>
            <p:ph type="title"/>
          </p:nvPr>
        </p:nvSpPr>
        <p:spPr/>
        <p:txBody>
          <a:bodyPr/>
          <a:lstStyle/>
          <a:p>
            <a:r>
              <a:rPr lang="en-US" dirty="0"/>
              <a:t>CNP Working Group Progress</a:t>
            </a:r>
          </a:p>
        </p:txBody>
      </p:sp>
      <p:sp>
        <p:nvSpPr>
          <p:cNvPr id="3" name="Text Placeholder 2">
            <a:extLst>
              <a:ext uri="{FF2B5EF4-FFF2-40B4-BE49-F238E27FC236}">
                <a16:creationId xmlns:a16="http://schemas.microsoft.com/office/drawing/2014/main" id="{504D51DD-2500-D185-08A7-6EC0CA99671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001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CF95-77EE-4FF6-35A2-BA63E42718CE}"/>
              </a:ext>
            </a:extLst>
          </p:cNvPr>
          <p:cNvSpPr>
            <a:spLocks noGrp="1"/>
          </p:cNvSpPr>
          <p:nvPr>
            <p:ph type="title"/>
          </p:nvPr>
        </p:nvSpPr>
        <p:spPr/>
        <p:txBody>
          <a:bodyPr/>
          <a:lstStyle/>
          <a:p>
            <a:r>
              <a:rPr lang="en-US" dirty="0"/>
              <a:t>CNP Working Group Progress Y4</a:t>
            </a:r>
          </a:p>
        </p:txBody>
      </p:sp>
      <p:graphicFrame>
        <p:nvGraphicFramePr>
          <p:cNvPr id="5" name="Table 4">
            <a:extLst>
              <a:ext uri="{FF2B5EF4-FFF2-40B4-BE49-F238E27FC236}">
                <a16:creationId xmlns:a16="http://schemas.microsoft.com/office/drawing/2014/main" id="{150FDF1D-F5CF-B5A4-C48B-84DB5ECEB8E5}"/>
              </a:ext>
            </a:extLst>
          </p:cNvPr>
          <p:cNvGraphicFramePr>
            <a:graphicFrameLocks noGrp="1"/>
          </p:cNvGraphicFramePr>
          <p:nvPr/>
        </p:nvGraphicFramePr>
        <p:xfrm>
          <a:off x="758371" y="1690688"/>
          <a:ext cx="10583092" cy="4480560"/>
        </p:xfrm>
        <a:graphic>
          <a:graphicData uri="http://schemas.openxmlformats.org/drawingml/2006/table">
            <a:tbl>
              <a:tblPr firstRow="1" bandRow="1">
                <a:tableStyleId>{5C22544A-7EE6-4342-B048-85BDC9FD1C3A}</a:tableStyleId>
              </a:tblPr>
              <a:tblGrid>
                <a:gridCol w="2716349">
                  <a:extLst>
                    <a:ext uri="{9D8B030D-6E8A-4147-A177-3AD203B41FA5}">
                      <a16:colId xmlns:a16="http://schemas.microsoft.com/office/drawing/2014/main" val="2771438314"/>
                    </a:ext>
                  </a:extLst>
                </a:gridCol>
                <a:gridCol w="2443310">
                  <a:extLst>
                    <a:ext uri="{9D8B030D-6E8A-4147-A177-3AD203B41FA5}">
                      <a16:colId xmlns:a16="http://schemas.microsoft.com/office/drawing/2014/main" val="1615960693"/>
                    </a:ext>
                  </a:extLst>
                </a:gridCol>
                <a:gridCol w="1644251">
                  <a:extLst>
                    <a:ext uri="{9D8B030D-6E8A-4147-A177-3AD203B41FA5}">
                      <a16:colId xmlns:a16="http://schemas.microsoft.com/office/drawing/2014/main" val="4091334272"/>
                    </a:ext>
                  </a:extLst>
                </a:gridCol>
                <a:gridCol w="3779182">
                  <a:extLst>
                    <a:ext uri="{9D8B030D-6E8A-4147-A177-3AD203B41FA5}">
                      <a16:colId xmlns:a16="http://schemas.microsoft.com/office/drawing/2014/main" val="4067652590"/>
                    </a:ext>
                  </a:extLst>
                </a:gridCol>
              </a:tblGrid>
              <a:tr h="370840">
                <a:tc>
                  <a:txBody>
                    <a:bodyPr/>
                    <a:lstStyle/>
                    <a:p>
                      <a:r>
                        <a:rPr lang="en-US" sz="1800" b="1" kern="1200" dirty="0">
                          <a:solidFill>
                            <a:schemeClr val="lt1"/>
                          </a:solidFill>
                          <a:effectLst/>
                          <a:latin typeface="+mn-lt"/>
                          <a:ea typeface="+mn-ea"/>
                          <a:cs typeface="+mn-cs"/>
                        </a:rPr>
                        <a:t>Task/Working Group Product</a:t>
                      </a:r>
                    </a:p>
                  </a:txBody>
                  <a:tcPr/>
                </a:tc>
                <a:tc>
                  <a:txBody>
                    <a:bodyPr/>
                    <a:lstStyle/>
                    <a:p>
                      <a:r>
                        <a:rPr lang="en-US" dirty="0"/>
                        <a:t>Milestone</a:t>
                      </a:r>
                    </a:p>
                  </a:txBody>
                  <a:tcPr/>
                </a:tc>
                <a:tc>
                  <a:txBody>
                    <a:bodyPr/>
                    <a:lstStyle/>
                    <a:p>
                      <a:r>
                        <a:rPr lang="en-US" dirty="0"/>
                        <a:t>Proposed Deadline</a:t>
                      </a:r>
                    </a:p>
                  </a:txBody>
                  <a:tcPr/>
                </a:tc>
                <a:tc>
                  <a:txBody>
                    <a:bodyPr/>
                    <a:lstStyle/>
                    <a:p>
                      <a:r>
                        <a:rPr lang="en-US" dirty="0"/>
                        <a:t>Notes</a:t>
                      </a:r>
                    </a:p>
                  </a:txBody>
                  <a:tcPr/>
                </a:tc>
                <a:extLst>
                  <a:ext uri="{0D108BD9-81ED-4DB2-BD59-A6C34878D82A}">
                    <a16:rowId xmlns:a16="http://schemas.microsoft.com/office/drawing/2014/main" val="217872045"/>
                  </a:ext>
                </a:extLst>
              </a:tr>
              <a:tr h="370840">
                <a:tc>
                  <a:txBody>
                    <a:bodyPr/>
                    <a:lstStyle/>
                    <a:p>
                      <a:r>
                        <a:rPr lang="en-US" sz="1800" b="0" i="0" u="none" strike="noStrike" kern="1200" dirty="0">
                          <a:solidFill>
                            <a:schemeClr val="dk1"/>
                          </a:solidFill>
                          <a:effectLst/>
                          <a:latin typeface="+mn-lt"/>
                          <a:ea typeface="+mn-ea"/>
                          <a:cs typeface="+mn-cs"/>
                        </a:rPr>
                        <a:t>6.1 P Cycle Review paper</a:t>
                      </a:r>
                      <a:endParaRPr lang="en-US" dirty="0"/>
                    </a:p>
                  </a:txBody>
                  <a:tcPr/>
                </a:tc>
                <a:tc>
                  <a:txBody>
                    <a:bodyPr/>
                    <a:lstStyle/>
                    <a:p>
                      <a:r>
                        <a:rPr lang="en-US" dirty="0"/>
                        <a:t>Report on how phosphorus is currently implemented in models</a:t>
                      </a:r>
                    </a:p>
                  </a:txBody>
                  <a:tcPr/>
                </a:tc>
                <a:tc>
                  <a:txBody>
                    <a:bodyPr/>
                    <a:lstStyle/>
                    <a:p>
                      <a:r>
                        <a:rPr lang="en-US" sz="1800" b="0" i="0" u="none" strike="noStrike" kern="1200" dirty="0">
                          <a:solidFill>
                            <a:schemeClr val="dk1"/>
                          </a:solidFill>
                          <a:effectLst/>
                          <a:latin typeface="+mn-lt"/>
                          <a:ea typeface="+mn-ea"/>
                          <a:cs typeface="+mn-cs"/>
                        </a:rPr>
                        <a:t>Dec-24</a:t>
                      </a:r>
                      <a:endParaRPr lang="en-US" dirty="0"/>
                    </a:p>
                  </a:txBody>
                  <a:tcPr/>
                </a:tc>
                <a:tc>
                  <a:txBody>
                    <a:bodyPr/>
                    <a:lstStyle/>
                    <a:p>
                      <a:r>
                        <a:rPr lang="en-US" sz="1800" b="0" i="0" u="none" strike="noStrike" kern="1200" dirty="0">
                          <a:solidFill>
                            <a:schemeClr val="dk1"/>
                          </a:solidFill>
                          <a:effectLst/>
                          <a:latin typeface="+mn-lt"/>
                          <a:ea typeface="+mn-ea"/>
                          <a:cs typeface="+mn-cs"/>
                        </a:rPr>
                        <a:t>Complete, report available</a:t>
                      </a:r>
                      <a:endParaRPr lang="en-US" dirty="0"/>
                    </a:p>
                  </a:txBody>
                  <a:tcPr/>
                </a:tc>
                <a:extLst>
                  <a:ext uri="{0D108BD9-81ED-4DB2-BD59-A6C34878D82A}">
                    <a16:rowId xmlns:a16="http://schemas.microsoft.com/office/drawing/2014/main" val="2293712167"/>
                  </a:ext>
                </a:extLst>
              </a:tr>
              <a:tr h="370840">
                <a:tc>
                  <a:txBody>
                    <a:bodyPr/>
                    <a:lstStyle/>
                    <a:p>
                      <a:endParaRPr lang="en-US" dirty="0"/>
                    </a:p>
                  </a:txBody>
                  <a:tcPr/>
                </a:tc>
                <a:tc>
                  <a:txBody>
                    <a:bodyPr/>
                    <a:lstStyle/>
                    <a:p>
                      <a:r>
                        <a:rPr lang="en-US" sz="1800" kern="1200" dirty="0">
                          <a:solidFill>
                            <a:schemeClr val="dk1"/>
                          </a:solidFill>
                          <a:effectLst/>
                          <a:latin typeface="+mn-lt"/>
                          <a:ea typeface="+mn-ea"/>
                          <a:cs typeface="+mn-cs"/>
                        </a:rPr>
                        <a:t>Evaluation of simulated C sink trends by models with and without P cycle</a:t>
                      </a:r>
                    </a:p>
                  </a:txBody>
                  <a:tcPr/>
                </a:tc>
                <a:tc>
                  <a:txBody>
                    <a:bodyPr/>
                    <a:lstStyle/>
                    <a:p>
                      <a:r>
                        <a:rPr lang="en-US" dirty="0"/>
                        <a:t>Dec-24</a:t>
                      </a:r>
                    </a:p>
                  </a:txBody>
                  <a:tcPr/>
                </a:tc>
                <a:tc>
                  <a:txBody>
                    <a:bodyPr/>
                    <a:lstStyle/>
                    <a:p>
                      <a:r>
                        <a:rPr lang="en-US" dirty="0"/>
                        <a:t>Complete, report available</a:t>
                      </a:r>
                    </a:p>
                  </a:txBody>
                  <a:tcPr/>
                </a:tc>
                <a:extLst>
                  <a:ext uri="{0D108BD9-81ED-4DB2-BD59-A6C34878D82A}">
                    <a16:rowId xmlns:a16="http://schemas.microsoft.com/office/drawing/2014/main" val="3087639804"/>
                  </a:ext>
                </a:extLst>
              </a:tr>
              <a:tr h="370840">
                <a:tc>
                  <a:txBody>
                    <a:bodyPr/>
                    <a:lstStyle/>
                    <a:p>
                      <a:endParaRPr lang="en-US" dirty="0"/>
                    </a:p>
                  </a:txBody>
                  <a:tcPr/>
                </a:tc>
                <a:tc>
                  <a:txBody>
                    <a:bodyPr/>
                    <a:lstStyle/>
                    <a:p>
                      <a:r>
                        <a:rPr lang="en-US" dirty="0"/>
                        <a:t>Report on meta-analysis of leaf and whole-plant responses to phosphorus addition</a:t>
                      </a:r>
                    </a:p>
                  </a:txBody>
                  <a:tcPr/>
                </a:tc>
                <a:tc>
                  <a:txBody>
                    <a:bodyPr/>
                    <a:lstStyle/>
                    <a:p>
                      <a:r>
                        <a:rPr lang="en-US" dirty="0"/>
                        <a:t>Jan-25</a:t>
                      </a:r>
                    </a:p>
                  </a:txBody>
                  <a:tcPr/>
                </a:tc>
                <a:tc>
                  <a:txBody>
                    <a:bodyPr/>
                    <a:lstStyle/>
                    <a:p>
                      <a:r>
                        <a:rPr lang="en-US" dirty="0"/>
                        <a:t>Complete, report available. Meta-analysis proposed as stand-alone product and review paper display item</a:t>
                      </a:r>
                    </a:p>
                  </a:txBody>
                  <a:tcPr/>
                </a:tc>
                <a:extLst>
                  <a:ext uri="{0D108BD9-81ED-4DB2-BD59-A6C34878D82A}">
                    <a16:rowId xmlns:a16="http://schemas.microsoft.com/office/drawing/2014/main" val="637089678"/>
                  </a:ext>
                </a:extLst>
              </a:tr>
            </a:tbl>
          </a:graphicData>
        </a:graphic>
      </p:graphicFrame>
    </p:spTree>
    <p:extLst>
      <p:ext uri="{BB962C8B-B14F-4D97-AF65-F5344CB8AC3E}">
        <p14:creationId xmlns:p14="http://schemas.microsoft.com/office/powerpoint/2010/main" val="1786946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7311</TotalTime>
  <Words>3046</Words>
  <Application>Microsoft Macintosh PowerPoint</Application>
  <PresentationFormat>Widescreen</PresentationFormat>
  <Paragraphs>329</Paragraphs>
  <Slides>56</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Aptos</vt:lpstr>
      <vt:lpstr>Aptos Display</vt:lpstr>
      <vt:lpstr>Arial</vt:lpstr>
      <vt:lpstr>Office Theme</vt:lpstr>
      <vt:lpstr>Overview of CNP Working Group Goals and Progress</vt:lpstr>
      <vt:lpstr>Main goal: review current evidence and develop a theory for understanding optimal plant responses to P availability</vt:lpstr>
      <vt:lpstr>PowerPoint Presentation</vt:lpstr>
      <vt:lpstr>PowerPoint Presentation</vt:lpstr>
      <vt:lpstr>PowerPoint Presentation</vt:lpstr>
      <vt:lpstr>PowerPoint Presentation</vt:lpstr>
      <vt:lpstr>PowerPoint Presentation</vt:lpstr>
      <vt:lpstr>CNP Working Group Progress</vt:lpstr>
      <vt:lpstr>CNP Working Group Progress Y4</vt:lpstr>
      <vt:lpstr>PowerPoint Presentation</vt:lpstr>
      <vt:lpstr>CNP Working Group Outlook Y5</vt:lpstr>
      <vt:lpstr>Global response patterns of plant functional traits to N and P addition are driven by additive interactions and climatic demand</vt:lpstr>
      <vt:lpstr>Nutrient availability plays an important role in shaping plant ecophysiological trait variation</vt:lpstr>
      <vt:lpstr>Nutrient availability plays an important role in shaping plant ecophysiological trait variation</vt:lpstr>
      <vt:lpstr>Nutrient availability plays an important role in shaping plant ecophysiological trait variation</vt:lpstr>
      <vt:lpstr>Nutrient availability plays an important role in shaping plant ecophysiological trait variation</vt:lpstr>
      <vt:lpstr>Nutrient availability plays an important role in shaping plant ecophysiological trait variation</vt:lpstr>
      <vt:lpstr>Nutrient availability plays an important role in shaping plant ecophysiological trait variation</vt:lpstr>
      <vt:lpstr>Plant ecophysiological responses to nitrogen availability are well-studied…</vt:lpstr>
      <vt:lpstr>Some responses to nitrogen are context dependent on climatic demand and nutrient acquisition strategy</vt:lpstr>
      <vt:lpstr>But what about the role of phosphorus availability?</vt:lpstr>
      <vt:lpstr>And what about N and P colimitation effects on plant ecophysiological traits?</vt:lpstr>
      <vt:lpstr>And what about N and P colimitation effects on plant ecophysiological traits?</vt:lpstr>
      <vt:lpstr>PowerPoint Presentation</vt:lpstr>
      <vt:lpstr>Meta-analytic approach</vt:lpstr>
      <vt:lpstr>Final dataset</vt:lpstr>
      <vt:lpstr>Main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Perkowski, Evan A</dc:creator>
  <cp:lastModifiedBy>Perkowski, Evan A</cp:lastModifiedBy>
  <cp:revision>18</cp:revision>
  <dcterms:created xsi:type="dcterms:W3CDTF">2025-07-23T18:44:28Z</dcterms:created>
  <dcterms:modified xsi:type="dcterms:W3CDTF">2025-08-25T11:26:08Z</dcterms:modified>
</cp:coreProperties>
</file>